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32"/>
  </p:notesMasterIdLst>
  <p:sldIdLst>
    <p:sldId id="256" r:id="rId3"/>
    <p:sldId id="257" r:id="rId4"/>
    <p:sldId id="278" r:id="rId5"/>
    <p:sldId id="259" r:id="rId6"/>
    <p:sldId id="260" r:id="rId7"/>
    <p:sldId id="279" r:id="rId8"/>
    <p:sldId id="280" r:id="rId9"/>
    <p:sldId id="282" r:id="rId10"/>
    <p:sldId id="281" r:id="rId11"/>
    <p:sldId id="284" r:id="rId12"/>
    <p:sldId id="286" r:id="rId13"/>
    <p:sldId id="290" r:id="rId14"/>
    <p:sldId id="291" r:id="rId15"/>
    <p:sldId id="292" r:id="rId16"/>
    <p:sldId id="293" r:id="rId17"/>
    <p:sldId id="297" r:id="rId18"/>
    <p:sldId id="296" r:id="rId19"/>
    <p:sldId id="295" r:id="rId20"/>
    <p:sldId id="294" r:id="rId21"/>
    <p:sldId id="285" r:id="rId22"/>
    <p:sldId id="287" r:id="rId23"/>
    <p:sldId id="288" r:id="rId24"/>
    <p:sldId id="298" r:id="rId25"/>
    <p:sldId id="299" r:id="rId26"/>
    <p:sldId id="300" r:id="rId27"/>
    <p:sldId id="301" r:id="rId28"/>
    <p:sldId id="302" r:id="rId29"/>
    <p:sldId id="289" r:id="rId30"/>
    <p:sldId id="277" r:id="rId3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5"/>
    <p:restoredTop sz="96281"/>
  </p:normalViewPr>
  <p:slideViewPr>
    <p:cSldViewPr snapToGrid="0">
      <p:cViewPr varScale="1">
        <p:scale>
          <a:sx n="162" d="100"/>
          <a:sy n="162" d="100"/>
        </p:scale>
        <p:origin x="200" y="2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e3964552f0_2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ge3964552f0_2_5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e3964552f0_2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ge3964552f0_2_7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e3964552f0_2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0" name="Google Shape;130;ge3964552f0_2_10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e3964552f0_2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ge3964552f0_2_9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e3964552f0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e3964552f0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en-GB"/>
              <a:t>Click to edit Master title style</a:t>
            </a:r>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en-GB"/>
              <a:t>Click to edit Master subtitle style</a:t>
            </a:r>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pPr lvl="0"/>
            <a:r>
              <a:rPr lang="en-GB"/>
              <a:t>Click to edit Master text styles</a:t>
            </a: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cxnSp>
        <p:nvCxnSpPr>
          <p:cNvPr id="55" name="Google Shape;55;p14"/>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56" name="Google Shape;56;p14"/>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57" name="Google Shape;57;p14"/>
          <p:cNvGrpSpPr/>
          <p:nvPr/>
        </p:nvGrpSpPr>
        <p:grpSpPr>
          <a:xfrm>
            <a:off x="1004144" y="1022025"/>
            <a:ext cx="7136669" cy="152400"/>
            <a:chOff x="1346429" y="1011300"/>
            <a:chExt cx="6452100" cy="152400"/>
          </a:xfrm>
        </p:grpSpPr>
        <p:cxnSp>
          <p:nvCxnSpPr>
            <p:cNvPr id="58" name="Google Shape;58;p14"/>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59" name="Google Shape;59;p14"/>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60" name="Google Shape;60;p14"/>
          <p:cNvGrpSpPr/>
          <p:nvPr/>
        </p:nvGrpSpPr>
        <p:grpSpPr>
          <a:xfrm>
            <a:off x="1004151" y="3969100"/>
            <a:ext cx="7136669" cy="152400"/>
            <a:chOff x="1346435" y="3969088"/>
            <a:chExt cx="6452100" cy="152400"/>
          </a:xfrm>
        </p:grpSpPr>
        <p:cxnSp>
          <p:nvCxnSpPr>
            <p:cNvPr id="61" name="Google Shape;61;p14"/>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62" name="Google Shape;62;p14"/>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63" name="Google Shape;63;p14"/>
          <p:cNvSpPr txBox="1">
            <a:spLocks noGrp="1"/>
          </p:cNvSpPr>
          <p:nvPr>
            <p:ph type="ctrTitle"/>
          </p:nvPr>
        </p:nvSpPr>
        <p:spPr>
          <a:xfrm>
            <a:off x="1004150" y="1751764"/>
            <a:ext cx="7136700" cy="1022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a:endParaRPr/>
          </a:p>
        </p:txBody>
      </p:sp>
      <p:sp>
        <p:nvSpPr>
          <p:cNvPr id="64" name="Google Shape;64;p14"/>
          <p:cNvSpPr txBox="1">
            <a:spLocks noGrp="1"/>
          </p:cNvSpPr>
          <p:nvPr>
            <p:ph type="subTitle" idx="1"/>
          </p:nvPr>
        </p:nvSpPr>
        <p:spPr>
          <a:xfrm>
            <a:off x="2137225" y="2850039"/>
            <a:ext cx="48705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65" name="Google Shape;65;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6"/>
        <p:cNvGrpSpPr/>
        <p:nvPr/>
      </p:nvGrpSpPr>
      <p:grpSpPr>
        <a:xfrm>
          <a:off x="0" y="0"/>
          <a:ext cx="0" cy="0"/>
          <a:chOff x="0" y="0"/>
          <a:chExt cx="0" cy="0"/>
        </a:xfrm>
      </p:grpSpPr>
      <p:sp>
        <p:nvSpPr>
          <p:cNvPr id="67" name="Google Shape;67;p15"/>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68" name="Google Shape;68;p15"/>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9" name="Google Shape;69;p15"/>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70" name="Google Shape;70;p15"/>
          <p:cNvSpPr txBox="1">
            <a:spLocks noGrp="1"/>
          </p:cNvSpPr>
          <p:nvPr>
            <p:ph type="subTitle" idx="1"/>
          </p:nvPr>
        </p:nvSpPr>
        <p:spPr>
          <a:xfrm>
            <a:off x="265500" y="27268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71" name="Google Shape;71;p15"/>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72" name="Google Shape;72;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3"/>
        <p:cNvGrpSpPr/>
        <p:nvPr/>
      </p:nvGrpSpPr>
      <p:grpSpPr>
        <a:xfrm>
          <a:off x="0" y="0"/>
          <a:ext cx="0" cy="0"/>
          <a:chOff x="0" y="0"/>
          <a:chExt cx="0" cy="0"/>
        </a:xfrm>
      </p:grpSpPr>
      <p:sp>
        <p:nvSpPr>
          <p:cNvPr id="74" name="Google Shape;74;p16"/>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p16"/>
          <p:cNvSpPr txBox="1">
            <a:spLocks noGrp="1"/>
          </p:cNvSpPr>
          <p:nvPr>
            <p:ph type="title"/>
          </p:nvPr>
        </p:nvSpPr>
        <p:spPr>
          <a:xfrm>
            <a:off x="311700" y="814800"/>
            <a:ext cx="8571300" cy="942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a:lvl1pPr>
            <a:lvl2pPr lvl="1" algn="ctr">
              <a:lnSpc>
                <a:spcPct val="100000"/>
              </a:lnSpc>
              <a:spcBef>
                <a:spcPts val="0"/>
              </a:spcBef>
              <a:spcAft>
                <a:spcPts val="0"/>
              </a:spcAft>
              <a:buSzPts val="3600"/>
              <a:buNone/>
              <a:defRPr/>
            </a:lvl2pPr>
            <a:lvl3pPr lvl="2" algn="ctr">
              <a:lnSpc>
                <a:spcPct val="100000"/>
              </a:lnSpc>
              <a:spcBef>
                <a:spcPts val="0"/>
              </a:spcBef>
              <a:spcAft>
                <a:spcPts val="0"/>
              </a:spcAft>
              <a:buSzPts val="3600"/>
              <a:buNone/>
              <a:defRPr/>
            </a:lvl3pPr>
            <a:lvl4pPr lvl="3" algn="ctr">
              <a:lnSpc>
                <a:spcPct val="100000"/>
              </a:lnSpc>
              <a:spcBef>
                <a:spcPts val="0"/>
              </a:spcBef>
              <a:spcAft>
                <a:spcPts val="0"/>
              </a:spcAft>
              <a:buSzPts val="3600"/>
              <a:buNone/>
              <a:defRPr/>
            </a:lvl4pPr>
            <a:lvl5pPr lvl="4" algn="ctr">
              <a:lnSpc>
                <a:spcPct val="100000"/>
              </a:lnSpc>
              <a:spcBef>
                <a:spcPts val="0"/>
              </a:spcBef>
              <a:spcAft>
                <a:spcPts val="0"/>
              </a:spcAft>
              <a:buSzPts val="3600"/>
              <a:buNone/>
              <a:defRPr/>
            </a:lvl5pPr>
            <a:lvl6pPr lvl="5" algn="ctr">
              <a:lnSpc>
                <a:spcPct val="100000"/>
              </a:lnSpc>
              <a:spcBef>
                <a:spcPts val="0"/>
              </a:spcBef>
              <a:spcAft>
                <a:spcPts val="0"/>
              </a:spcAft>
              <a:buSzPts val="3600"/>
              <a:buNone/>
              <a:defRPr/>
            </a:lvl6pPr>
            <a:lvl7pPr lvl="6" algn="ctr">
              <a:lnSpc>
                <a:spcPct val="100000"/>
              </a:lnSpc>
              <a:spcBef>
                <a:spcPts val="0"/>
              </a:spcBef>
              <a:spcAft>
                <a:spcPts val="0"/>
              </a:spcAft>
              <a:buSzPts val="3600"/>
              <a:buNone/>
              <a:defRPr/>
            </a:lvl7pPr>
            <a:lvl8pPr lvl="7" algn="ctr">
              <a:lnSpc>
                <a:spcPct val="100000"/>
              </a:lnSpc>
              <a:spcBef>
                <a:spcPts val="0"/>
              </a:spcBef>
              <a:spcAft>
                <a:spcPts val="0"/>
              </a:spcAft>
              <a:buSzPts val="3600"/>
              <a:buNone/>
              <a:defRPr/>
            </a:lvl8pPr>
            <a:lvl9pPr lvl="8" algn="ctr">
              <a:lnSpc>
                <a:spcPct val="100000"/>
              </a:lnSpc>
              <a:spcBef>
                <a:spcPts val="0"/>
              </a:spcBef>
              <a:spcAft>
                <a:spcPts val="0"/>
              </a:spcAft>
              <a:buSzPts val="3600"/>
              <a:buNone/>
              <a:defRPr/>
            </a:lvl9pPr>
          </a:lstStyle>
          <a:p>
            <a:endParaRPr/>
          </a:p>
        </p:txBody>
      </p:sp>
      <p:sp>
        <p:nvSpPr>
          <p:cNvPr id="76" name="Google Shape;76;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77"/>
        <p:cNvGrpSpPr/>
        <p:nvPr/>
      </p:nvGrpSpPr>
      <p:grpSpPr>
        <a:xfrm>
          <a:off x="0" y="0"/>
          <a:ext cx="0" cy="0"/>
          <a:chOff x="0" y="0"/>
          <a:chExt cx="0" cy="0"/>
        </a:xfrm>
      </p:grpSpPr>
      <p:sp>
        <p:nvSpPr>
          <p:cNvPr id="78" name="Google Shape;78;p17"/>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17"/>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80" name="Google Shape;80;p17"/>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81" name="Google Shape;81;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82"/>
        <p:cNvGrpSpPr/>
        <p:nvPr/>
      </p:nvGrpSpPr>
      <p:grpSpPr>
        <a:xfrm>
          <a:off x="0" y="0"/>
          <a:ext cx="0" cy="0"/>
          <a:chOff x="0" y="0"/>
          <a:chExt cx="0" cy="0"/>
        </a:xfrm>
      </p:grpSpPr>
      <p:sp>
        <p:nvSpPr>
          <p:cNvPr id="83" name="Google Shape;83;p18"/>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84" name="Google Shape;84;p18"/>
          <p:cNvSpPr txBox="1">
            <a:spLocks noGrp="1"/>
          </p:cNvSpPr>
          <p:nvPr>
            <p:ph type="body" idx="1"/>
          </p:nvPr>
        </p:nvSpPr>
        <p:spPr>
          <a:xfrm>
            <a:off x="311700" y="1266175"/>
            <a:ext cx="3999900" cy="33027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85" name="Google Shape;85;p18"/>
          <p:cNvSpPr txBox="1">
            <a:spLocks noGrp="1"/>
          </p:cNvSpPr>
          <p:nvPr>
            <p:ph type="body" idx="2"/>
          </p:nvPr>
        </p:nvSpPr>
        <p:spPr>
          <a:xfrm>
            <a:off x="4832400" y="1266175"/>
            <a:ext cx="3999900" cy="33027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86" name="Google Shape;86;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89" name="Google Shape;89;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90"/>
        <p:cNvGrpSpPr/>
        <p:nvPr/>
      </p:nvGrpSpPr>
      <p:grpSpPr>
        <a:xfrm>
          <a:off x="0" y="0"/>
          <a:ext cx="0" cy="0"/>
          <a:chOff x="0" y="0"/>
          <a:chExt cx="0" cy="0"/>
        </a:xfrm>
      </p:grpSpPr>
      <p:sp>
        <p:nvSpPr>
          <p:cNvPr id="91" name="Google Shape;91;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92" name="Google Shape;92;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93" name="Google Shape;93;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94"/>
        <p:cNvGrpSpPr/>
        <p:nvPr/>
      </p:nvGrpSpPr>
      <p:grpSpPr>
        <a:xfrm>
          <a:off x="0" y="0"/>
          <a:ext cx="0" cy="0"/>
          <a:chOff x="0" y="0"/>
          <a:chExt cx="0" cy="0"/>
        </a:xfrm>
      </p:grpSpPr>
      <p:sp>
        <p:nvSpPr>
          <p:cNvPr id="95" name="Google Shape;95;p21"/>
          <p:cNvSpPr txBox="1">
            <a:spLocks noGrp="1"/>
          </p:cNvSpPr>
          <p:nvPr>
            <p:ph type="title"/>
          </p:nvPr>
        </p:nvSpPr>
        <p:spPr>
          <a:xfrm>
            <a:off x="490250" y="526350"/>
            <a:ext cx="56136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dk2"/>
              </a:buClr>
              <a:buSzPts val="5400"/>
              <a:buNone/>
              <a:defRPr sz="5400" b="0">
                <a:solidFill>
                  <a:schemeClr val="dk2"/>
                </a:solidFill>
              </a:defRPr>
            </a:lvl1pPr>
            <a:lvl2pPr lvl="1" algn="l">
              <a:lnSpc>
                <a:spcPct val="100000"/>
              </a:lnSpc>
              <a:spcBef>
                <a:spcPts val="0"/>
              </a:spcBef>
              <a:spcAft>
                <a:spcPts val="0"/>
              </a:spcAft>
              <a:buClr>
                <a:schemeClr val="dk2"/>
              </a:buClr>
              <a:buSzPts val="5400"/>
              <a:buNone/>
              <a:defRPr sz="5400" b="0">
                <a:solidFill>
                  <a:schemeClr val="dk2"/>
                </a:solidFill>
              </a:defRPr>
            </a:lvl2pPr>
            <a:lvl3pPr lvl="2" algn="l">
              <a:lnSpc>
                <a:spcPct val="100000"/>
              </a:lnSpc>
              <a:spcBef>
                <a:spcPts val="0"/>
              </a:spcBef>
              <a:spcAft>
                <a:spcPts val="0"/>
              </a:spcAft>
              <a:buClr>
                <a:schemeClr val="dk2"/>
              </a:buClr>
              <a:buSzPts val="5400"/>
              <a:buNone/>
              <a:defRPr sz="5400" b="0">
                <a:solidFill>
                  <a:schemeClr val="dk2"/>
                </a:solidFill>
              </a:defRPr>
            </a:lvl3pPr>
            <a:lvl4pPr lvl="3" algn="l">
              <a:lnSpc>
                <a:spcPct val="100000"/>
              </a:lnSpc>
              <a:spcBef>
                <a:spcPts val="0"/>
              </a:spcBef>
              <a:spcAft>
                <a:spcPts val="0"/>
              </a:spcAft>
              <a:buClr>
                <a:schemeClr val="dk2"/>
              </a:buClr>
              <a:buSzPts val="5400"/>
              <a:buNone/>
              <a:defRPr sz="5400" b="0">
                <a:solidFill>
                  <a:schemeClr val="dk2"/>
                </a:solidFill>
              </a:defRPr>
            </a:lvl4pPr>
            <a:lvl5pPr lvl="4" algn="l">
              <a:lnSpc>
                <a:spcPct val="100000"/>
              </a:lnSpc>
              <a:spcBef>
                <a:spcPts val="0"/>
              </a:spcBef>
              <a:spcAft>
                <a:spcPts val="0"/>
              </a:spcAft>
              <a:buClr>
                <a:schemeClr val="dk2"/>
              </a:buClr>
              <a:buSzPts val="5400"/>
              <a:buNone/>
              <a:defRPr sz="5400" b="0">
                <a:solidFill>
                  <a:schemeClr val="dk2"/>
                </a:solidFill>
              </a:defRPr>
            </a:lvl5pPr>
            <a:lvl6pPr lvl="5" algn="l">
              <a:lnSpc>
                <a:spcPct val="100000"/>
              </a:lnSpc>
              <a:spcBef>
                <a:spcPts val="0"/>
              </a:spcBef>
              <a:spcAft>
                <a:spcPts val="0"/>
              </a:spcAft>
              <a:buClr>
                <a:schemeClr val="dk2"/>
              </a:buClr>
              <a:buSzPts val="5400"/>
              <a:buNone/>
              <a:defRPr sz="5400" b="0">
                <a:solidFill>
                  <a:schemeClr val="dk2"/>
                </a:solidFill>
              </a:defRPr>
            </a:lvl6pPr>
            <a:lvl7pPr lvl="6" algn="l">
              <a:lnSpc>
                <a:spcPct val="100000"/>
              </a:lnSpc>
              <a:spcBef>
                <a:spcPts val="0"/>
              </a:spcBef>
              <a:spcAft>
                <a:spcPts val="0"/>
              </a:spcAft>
              <a:buClr>
                <a:schemeClr val="dk2"/>
              </a:buClr>
              <a:buSzPts val="5400"/>
              <a:buNone/>
              <a:defRPr sz="5400" b="0">
                <a:solidFill>
                  <a:schemeClr val="dk2"/>
                </a:solidFill>
              </a:defRPr>
            </a:lvl7pPr>
            <a:lvl8pPr lvl="7" algn="l">
              <a:lnSpc>
                <a:spcPct val="100000"/>
              </a:lnSpc>
              <a:spcBef>
                <a:spcPts val="0"/>
              </a:spcBef>
              <a:spcAft>
                <a:spcPts val="0"/>
              </a:spcAft>
              <a:buClr>
                <a:schemeClr val="dk2"/>
              </a:buClr>
              <a:buSzPts val="5400"/>
              <a:buNone/>
              <a:defRPr sz="5400" b="0">
                <a:solidFill>
                  <a:schemeClr val="dk2"/>
                </a:solidFill>
              </a:defRPr>
            </a:lvl8pPr>
            <a:lvl9pPr lvl="8" algn="l">
              <a:lnSpc>
                <a:spcPct val="100000"/>
              </a:lnSpc>
              <a:spcBef>
                <a:spcPts val="0"/>
              </a:spcBef>
              <a:spcAft>
                <a:spcPts val="0"/>
              </a:spcAft>
              <a:buClr>
                <a:schemeClr val="dk2"/>
              </a:buClr>
              <a:buSzPts val="5400"/>
              <a:buNone/>
              <a:defRPr sz="5400" b="0">
                <a:solidFill>
                  <a:schemeClr val="dk2"/>
                </a:solidFill>
              </a:defRPr>
            </a:lvl9pPr>
          </a:lstStyle>
          <a:p>
            <a:endParaRPr/>
          </a:p>
        </p:txBody>
      </p:sp>
      <p:sp>
        <p:nvSpPr>
          <p:cNvPr id="96" name="Google Shape;96;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r>
              <a:rPr lang="en-GB"/>
              <a:t>Click to edit Master title style</a:t>
            </a:r>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7"/>
        <p:cNvGrpSpPr/>
        <p:nvPr/>
      </p:nvGrpSpPr>
      <p:grpSpPr>
        <a:xfrm>
          <a:off x="0" y="0"/>
          <a:ext cx="0" cy="0"/>
          <a:chOff x="0" y="0"/>
          <a:chExt cx="0" cy="0"/>
        </a:xfrm>
      </p:grpSpPr>
      <p:sp>
        <p:nvSpPr>
          <p:cNvPr id="98" name="Google Shape;98;p22"/>
          <p:cNvSpPr txBox="1">
            <a:spLocks noGrp="1"/>
          </p:cNvSpPr>
          <p:nvPr>
            <p:ph type="body" idx="1"/>
          </p:nvPr>
        </p:nvSpPr>
        <p:spPr>
          <a:xfrm>
            <a:off x="311700" y="4230725"/>
            <a:ext cx="5998800" cy="5988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99" name="Google Shape;99;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0"/>
        <p:cNvGrpSpPr/>
        <p:nvPr/>
      </p:nvGrpSpPr>
      <p:grpSpPr>
        <a:xfrm>
          <a:off x="0" y="0"/>
          <a:ext cx="0" cy="0"/>
          <a:chOff x="0" y="0"/>
          <a:chExt cx="0" cy="0"/>
        </a:xfrm>
      </p:grpSpPr>
      <p:sp>
        <p:nvSpPr>
          <p:cNvPr id="101" name="Google Shape;101;p23"/>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23"/>
          <p:cNvSpPr txBox="1">
            <a:spLocks noGrp="1"/>
          </p:cNvSpPr>
          <p:nvPr>
            <p:ph type="title" hasCustomPrompt="1"/>
          </p:nvPr>
        </p:nvSpPr>
        <p:spPr>
          <a:xfrm>
            <a:off x="311700" y="1304850"/>
            <a:ext cx="8520600" cy="1538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3"/>
              </a:buClr>
              <a:buSzPts val="13000"/>
              <a:buNone/>
              <a:defRPr sz="13000">
                <a:solidFill>
                  <a:schemeClr val="accent3"/>
                </a:solidFill>
              </a:defRPr>
            </a:lvl1pPr>
            <a:lvl2pPr lvl="1" algn="ctr">
              <a:lnSpc>
                <a:spcPct val="100000"/>
              </a:lnSpc>
              <a:spcBef>
                <a:spcPts val="0"/>
              </a:spcBef>
              <a:spcAft>
                <a:spcPts val="0"/>
              </a:spcAft>
              <a:buClr>
                <a:schemeClr val="accent3"/>
              </a:buClr>
              <a:buSzPts val="13000"/>
              <a:buNone/>
              <a:defRPr sz="13000">
                <a:solidFill>
                  <a:schemeClr val="accent3"/>
                </a:solidFill>
              </a:defRPr>
            </a:lvl2pPr>
            <a:lvl3pPr lvl="2" algn="ctr">
              <a:lnSpc>
                <a:spcPct val="100000"/>
              </a:lnSpc>
              <a:spcBef>
                <a:spcPts val="0"/>
              </a:spcBef>
              <a:spcAft>
                <a:spcPts val="0"/>
              </a:spcAft>
              <a:buClr>
                <a:schemeClr val="accent3"/>
              </a:buClr>
              <a:buSzPts val="13000"/>
              <a:buNone/>
              <a:defRPr sz="13000">
                <a:solidFill>
                  <a:schemeClr val="accent3"/>
                </a:solidFill>
              </a:defRPr>
            </a:lvl3pPr>
            <a:lvl4pPr lvl="3" algn="ctr">
              <a:lnSpc>
                <a:spcPct val="100000"/>
              </a:lnSpc>
              <a:spcBef>
                <a:spcPts val="0"/>
              </a:spcBef>
              <a:spcAft>
                <a:spcPts val="0"/>
              </a:spcAft>
              <a:buClr>
                <a:schemeClr val="accent3"/>
              </a:buClr>
              <a:buSzPts val="13000"/>
              <a:buNone/>
              <a:defRPr sz="13000">
                <a:solidFill>
                  <a:schemeClr val="accent3"/>
                </a:solidFill>
              </a:defRPr>
            </a:lvl4pPr>
            <a:lvl5pPr lvl="4" algn="ctr">
              <a:lnSpc>
                <a:spcPct val="100000"/>
              </a:lnSpc>
              <a:spcBef>
                <a:spcPts val="0"/>
              </a:spcBef>
              <a:spcAft>
                <a:spcPts val="0"/>
              </a:spcAft>
              <a:buClr>
                <a:schemeClr val="accent3"/>
              </a:buClr>
              <a:buSzPts val="13000"/>
              <a:buNone/>
              <a:defRPr sz="13000">
                <a:solidFill>
                  <a:schemeClr val="accent3"/>
                </a:solidFill>
              </a:defRPr>
            </a:lvl5pPr>
            <a:lvl6pPr lvl="5" algn="ctr">
              <a:lnSpc>
                <a:spcPct val="100000"/>
              </a:lnSpc>
              <a:spcBef>
                <a:spcPts val="0"/>
              </a:spcBef>
              <a:spcAft>
                <a:spcPts val="0"/>
              </a:spcAft>
              <a:buClr>
                <a:schemeClr val="accent3"/>
              </a:buClr>
              <a:buSzPts val="13000"/>
              <a:buNone/>
              <a:defRPr sz="13000">
                <a:solidFill>
                  <a:schemeClr val="accent3"/>
                </a:solidFill>
              </a:defRPr>
            </a:lvl6pPr>
            <a:lvl7pPr lvl="6" algn="ctr">
              <a:lnSpc>
                <a:spcPct val="100000"/>
              </a:lnSpc>
              <a:spcBef>
                <a:spcPts val="0"/>
              </a:spcBef>
              <a:spcAft>
                <a:spcPts val="0"/>
              </a:spcAft>
              <a:buClr>
                <a:schemeClr val="accent3"/>
              </a:buClr>
              <a:buSzPts val="13000"/>
              <a:buNone/>
              <a:defRPr sz="13000">
                <a:solidFill>
                  <a:schemeClr val="accent3"/>
                </a:solidFill>
              </a:defRPr>
            </a:lvl7pPr>
            <a:lvl8pPr lvl="7" algn="ctr">
              <a:lnSpc>
                <a:spcPct val="100000"/>
              </a:lnSpc>
              <a:spcBef>
                <a:spcPts val="0"/>
              </a:spcBef>
              <a:spcAft>
                <a:spcPts val="0"/>
              </a:spcAft>
              <a:buClr>
                <a:schemeClr val="accent3"/>
              </a:buClr>
              <a:buSzPts val="13000"/>
              <a:buNone/>
              <a:defRPr sz="13000">
                <a:solidFill>
                  <a:schemeClr val="accent3"/>
                </a:solidFill>
              </a:defRPr>
            </a:lvl8pPr>
            <a:lvl9pPr lvl="8" algn="ctr">
              <a:lnSpc>
                <a:spcPct val="100000"/>
              </a:lnSpc>
              <a:spcBef>
                <a:spcPts val="0"/>
              </a:spcBef>
              <a:spcAft>
                <a:spcPts val="0"/>
              </a:spcAft>
              <a:buClr>
                <a:schemeClr val="accent3"/>
              </a:buClr>
              <a:buSzPts val="13000"/>
              <a:buNone/>
              <a:defRPr sz="13000">
                <a:solidFill>
                  <a:schemeClr val="accent3"/>
                </a:solidFill>
              </a:defRPr>
            </a:lvl9pPr>
          </a:lstStyle>
          <a:p>
            <a:r>
              <a:t>xx%</a:t>
            </a:r>
          </a:p>
        </p:txBody>
      </p:sp>
      <p:sp>
        <p:nvSpPr>
          <p:cNvPr id="103" name="Google Shape;103;p23"/>
          <p:cNvSpPr txBox="1">
            <a:spLocks noGrp="1"/>
          </p:cNvSpPr>
          <p:nvPr>
            <p:ph type="body" idx="1"/>
          </p:nvPr>
        </p:nvSpPr>
        <p:spPr>
          <a:xfrm>
            <a:off x="311700" y="2995650"/>
            <a:ext cx="8520600" cy="10716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104" name="Google Shape;104;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5"/>
        <p:cNvGrpSpPr/>
        <p:nvPr/>
      </p:nvGrpSpPr>
      <p:grpSpPr>
        <a:xfrm>
          <a:off x="0" y="0"/>
          <a:ext cx="0" cy="0"/>
          <a:chOff x="0" y="0"/>
          <a:chExt cx="0" cy="0"/>
        </a:xfrm>
      </p:grpSpPr>
      <p:sp>
        <p:nvSpPr>
          <p:cNvPr id="106" name="Google Shape;106;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GB"/>
              <a:t>Click to edit Master title style</a:t>
            </a:r>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GB"/>
              <a:t>Click to edit Master text styles</a:t>
            </a: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GB"/>
              <a:t>Click to edit Master title style</a:t>
            </a:r>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GB"/>
              <a:t>Click to edit Master text styles</a:t>
            </a: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GB"/>
              <a:t>Click to edit Master text styles</a:t>
            </a: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GB"/>
              <a:t>Click to edit Master title style</a:t>
            </a:r>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r>
              <a:rPr lang="en-GB"/>
              <a:t>Click to edit Master title style</a:t>
            </a:r>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GB"/>
              <a:t>Click to edit Master text styles</a:t>
            </a: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en-GB"/>
              <a:t>Click to edit Master title style</a:t>
            </a:r>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r>
              <a:rPr lang="en-GB"/>
              <a:t>Click to edit Master title style</a:t>
            </a:r>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r>
              <a:rPr lang="en-GB"/>
              <a:t>Click to edit Master subtitle style</a:t>
            </a:r>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GB"/>
              <a:t>Click to edit Master text styles</a:t>
            </a: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pPr lvl="0"/>
            <a:r>
              <a:rPr lang="en-GB"/>
              <a:t>Click to edit Master text styles</a:t>
            </a: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1pPr>
            <a:lvl2pPr marR="0" lvl="1"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2pPr>
            <a:lvl3pPr marR="0" lvl="2"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3pPr>
            <a:lvl4pPr marR="0" lvl="3"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4pPr>
            <a:lvl5pPr marR="0" lvl="4"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5pPr>
            <a:lvl6pPr marR="0" lvl="5"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6pPr>
            <a:lvl7pPr marR="0" lvl="6"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7pPr>
            <a:lvl8pPr marR="0" lvl="7"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8pPr>
            <a:lvl9pPr marR="0" lvl="8"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9pPr>
          </a:lstStyle>
          <a:p>
            <a:endParaRPr/>
          </a:p>
        </p:txBody>
      </p:sp>
      <p:sp>
        <p:nvSpPr>
          <p:cNvPr id="52" name="Google Shape;52;p13"/>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hinkib.net/englishlangli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hyperlink" Target="https://www.thinkib.net/englishalanglit/page/31697/revising-literary-works-for-paper-2"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5"/>
          <p:cNvSpPr txBox="1">
            <a:spLocks noGrp="1"/>
          </p:cNvSpPr>
          <p:nvPr>
            <p:ph type="ctrTitle"/>
          </p:nvPr>
        </p:nvSpPr>
        <p:spPr>
          <a:xfrm>
            <a:off x="1004150" y="1751764"/>
            <a:ext cx="7136700" cy="10224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400"/>
              <a:buNone/>
            </a:pPr>
            <a:r>
              <a:rPr lang="en"/>
              <a:t>Language and Literature </a:t>
            </a:r>
            <a:endParaRPr/>
          </a:p>
        </p:txBody>
      </p:sp>
      <p:sp>
        <p:nvSpPr>
          <p:cNvPr id="112" name="Google Shape;112;p25"/>
          <p:cNvSpPr txBox="1">
            <a:spLocks noGrp="1"/>
          </p:cNvSpPr>
          <p:nvPr>
            <p:ph type="subTitle" idx="1"/>
          </p:nvPr>
        </p:nvSpPr>
        <p:spPr>
          <a:xfrm>
            <a:off x="2137225" y="2850039"/>
            <a:ext cx="4870500" cy="7926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400"/>
              <a:buNone/>
            </a:pPr>
            <a:r>
              <a:rPr lang="en-US" dirty="0"/>
              <a:t>Paper 2</a:t>
            </a:r>
            <a:endParaRPr dirty="0"/>
          </a:p>
        </p:txBody>
      </p:sp>
      <p:sp>
        <p:nvSpPr>
          <p:cNvPr id="114" name="Google Shape;114;p25"/>
          <p:cNvSpPr txBox="1"/>
          <p:nvPr/>
        </p:nvSpPr>
        <p:spPr>
          <a:xfrm>
            <a:off x="7319475" y="4786425"/>
            <a:ext cx="1781700" cy="3570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800"/>
              <a:buFont typeface="Arial"/>
              <a:buNone/>
            </a:pPr>
            <a:r>
              <a:rPr lang="en" sz="800" b="0" i="1" u="none" strike="noStrike" cap="none" dirty="0">
                <a:solidFill>
                  <a:srgbClr val="000000"/>
                </a:solidFill>
                <a:latin typeface="Arial"/>
                <a:ea typeface="Arial"/>
                <a:cs typeface="Arial"/>
                <a:sym typeface="Arial"/>
              </a:rPr>
              <a:t>© Tim </a:t>
            </a:r>
            <a:r>
              <a:rPr lang="en" sz="800" b="0" i="1" u="none" strike="noStrike" cap="none" dirty="0" err="1">
                <a:solidFill>
                  <a:srgbClr val="000000"/>
                </a:solidFill>
                <a:latin typeface="Arial"/>
                <a:ea typeface="Arial"/>
                <a:cs typeface="Arial"/>
                <a:sym typeface="Arial"/>
              </a:rPr>
              <a:t>Pruzinsky</a:t>
            </a:r>
            <a:r>
              <a:rPr lang="en" sz="800" b="0" i="1" u="none" strike="noStrike" cap="none" dirty="0">
                <a:solidFill>
                  <a:srgbClr val="000000"/>
                </a:solidFill>
                <a:latin typeface="Arial"/>
                <a:ea typeface="Arial"/>
                <a:cs typeface="Arial"/>
                <a:sym typeface="Arial"/>
              </a:rPr>
              <a:t>, </a:t>
            </a:r>
            <a:r>
              <a:rPr lang="en" sz="800" b="0" i="1" u="none" strike="noStrike" cap="none" dirty="0" err="1">
                <a:solidFill>
                  <a:srgbClr val="000000"/>
                </a:solidFill>
                <a:latin typeface="Arial"/>
                <a:ea typeface="Arial"/>
                <a:cs typeface="Arial"/>
                <a:sym typeface="Arial"/>
              </a:rPr>
              <a:t>InThinking</a:t>
            </a:r>
            <a:r>
              <a:rPr lang="en" sz="800" b="0" i="1" u="none" strike="noStrike" cap="none" dirty="0">
                <a:solidFill>
                  <a:srgbClr val="000000"/>
                </a:solidFill>
                <a:latin typeface="Arial"/>
                <a:ea typeface="Arial"/>
                <a:cs typeface="Arial"/>
                <a:sym typeface="Arial"/>
              </a:rPr>
              <a:t> 2022</a:t>
            </a:r>
            <a:endParaRPr sz="800" b="0" i="1" u="none" strike="noStrike" cap="none" dirty="0">
              <a:solidFill>
                <a:srgbClr val="000000"/>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950"/>
              <a:buFont typeface="Arial"/>
              <a:buNone/>
            </a:pPr>
            <a:r>
              <a:rPr lang="en" sz="950" b="0" i="0" u="none" strike="noStrike" cap="none" dirty="0">
                <a:solidFill>
                  <a:srgbClr val="222222"/>
                </a:solidFill>
                <a:highlight>
                  <a:srgbClr val="FFFFFF"/>
                </a:highlight>
                <a:latin typeface="Georgia"/>
                <a:ea typeface="Georgia"/>
                <a:cs typeface="Georgia"/>
                <a:sym typeface="Georgia"/>
              </a:rPr>
              <a:t> </a:t>
            </a:r>
            <a:r>
              <a:rPr lang="en" sz="800" b="0" i="0" u="sng" strike="noStrike" cap="none" dirty="0">
                <a:solidFill>
                  <a:schemeClr val="hlink"/>
                </a:solidFill>
                <a:highlight>
                  <a:srgbClr val="FFFFFF"/>
                </a:highlight>
                <a:latin typeface="Georgia"/>
                <a:ea typeface="Georgia"/>
                <a:cs typeface="Georgia"/>
                <a:sym typeface="Georgia"/>
                <a:hlinkClick r:id="rId3"/>
              </a:rPr>
              <a:t>www.thinkib.net/englishlanglit</a:t>
            </a:r>
            <a:endParaRPr sz="800" b="0" i="0" u="sng" strike="noStrike" cap="none" dirty="0">
              <a:solidFill>
                <a:srgbClr val="1155CC"/>
              </a:solidFill>
              <a:highlight>
                <a:srgbClr val="FFFFFF"/>
              </a:highlight>
              <a:latin typeface="Georgia"/>
              <a:ea typeface="Georgia"/>
              <a:cs typeface="Georgia"/>
              <a:sym typeface="Georgia"/>
            </a:endParaRPr>
          </a:p>
        </p:txBody>
      </p:sp>
      <p:pic>
        <p:nvPicPr>
          <p:cNvPr id="3" name="Picture 2">
            <a:extLst>
              <a:ext uri="{FF2B5EF4-FFF2-40B4-BE49-F238E27FC236}">
                <a16:creationId xmlns:a16="http://schemas.microsoft.com/office/drawing/2014/main" id="{CEEEDB25-E2D3-E447-A3E0-27B17F1747B5}"/>
              </a:ext>
            </a:extLst>
          </p:cNvPr>
          <p:cNvPicPr>
            <a:picLocks noChangeAspect="1"/>
          </p:cNvPicPr>
          <p:nvPr/>
        </p:nvPicPr>
        <p:blipFill>
          <a:blip r:embed="rId4"/>
          <a:stretch>
            <a:fillRect/>
          </a:stretch>
        </p:blipFill>
        <p:spPr>
          <a:xfrm>
            <a:off x="130625" y="4307254"/>
            <a:ext cx="2006600" cy="7493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6352D-E7F6-8E41-91E4-E8F6E4917B95}"/>
              </a:ext>
            </a:extLst>
          </p:cNvPr>
          <p:cNvSpPr>
            <a:spLocks noGrp="1"/>
          </p:cNvSpPr>
          <p:nvPr>
            <p:ph type="title"/>
          </p:nvPr>
        </p:nvSpPr>
        <p:spPr/>
        <p:txBody>
          <a:bodyPr/>
          <a:lstStyle/>
          <a:p>
            <a:r>
              <a:rPr lang="en-US" dirty="0"/>
              <a:t>So how do I organize my Paper 2?</a:t>
            </a:r>
          </a:p>
        </p:txBody>
      </p:sp>
      <p:sp>
        <p:nvSpPr>
          <p:cNvPr id="3" name="Subtitle 2">
            <a:extLst>
              <a:ext uri="{FF2B5EF4-FFF2-40B4-BE49-F238E27FC236}">
                <a16:creationId xmlns:a16="http://schemas.microsoft.com/office/drawing/2014/main" id="{ACADDDC5-65C8-5342-AFC6-1BBEC0F3CFBA}"/>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3DD0A914-BFD9-034B-B3F9-A70368EC96E8}"/>
              </a:ext>
            </a:extLst>
          </p:cNvPr>
          <p:cNvSpPr>
            <a:spLocks noGrp="1"/>
          </p:cNvSpPr>
          <p:nvPr>
            <p:ph type="body" idx="2"/>
          </p:nvPr>
        </p:nvSpPr>
        <p:spPr>
          <a:xfrm>
            <a:off x="4939500" y="369277"/>
            <a:ext cx="3837000" cy="4528038"/>
          </a:xfrm>
        </p:spPr>
        <p:txBody>
          <a:bodyPr/>
          <a:lstStyle/>
          <a:p>
            <a:r>
              <a:rPr lang="en-US" dirty="0"/>
              <a:t>Use the question to frame your response/argument!</a:t>
            </a:r>
          </a:p>
          <a:p>
            <a:endParaRPr lang="en-US" dirty="0"/>
          </a:p>
          <a:p>
            <a:r>
              <a:rPr lang="en-US" dirty="0"/>
              <a:t>Think about how you answer the question, or create an argument about the literary works using the question to frame your thinking (or a thesis, if you prefer).</a:t>
            </a:r>
          </a:p>
          <a:p>
            <a:pPr marL="114300" indent="0">
              <a:buNone/>
            </a:pPr>
            <a:endParaRPr lang="en-US" dirty="0"/>
          </a:p>
          <a:p>
            <a:r>
              <a:rPr lang="en-SG" dirty="0"/>
              <a:t>The more focused your response is on the question in relation to the works, the better it is likely to be.</a:t>
            </a:r>
            <a:endParaRPr lang="en-US" dirty="0"/>
          </a:p>
          <a:p>
            <a:pPr marL="114300" indent="0">
              <a:buNone/>
            </a:pPr>
            <a:endParaRPr lang="en-US" dirty="0"/>
          </a:p>
          <a:p>
            <a:pPr marL="114300" indent="0">
              <a:buNone/>
            </a:pPr>
            <a:endParaRPr lang="en-US" dirty="0"/>
          </a:p>
          <a:p>
            <a:endParaRPr lang="en-US" dirty="0"/>
          </a:p>
        </p:txBody>
      </p:sp>
    </p:spTree>
    <p:extLst>
      <p:ext uri="{BB962C8B-B14F-4D97-AF65-F5344CB8AC3E}">
        <p14:creationId xmlns:p14="http://schemas.microsoft.com/office/powerpoint/2010/main" val="2455846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48811-A9F6-7349-953F-E1A3676169C2}"/>
              </a:ext>
            </a:extLst>
          </p:cNvPr>
          <p:cNvSpPr>
            <a:spLocks noGrp="1"/>
          </p:cNvSpPr>
          <p:nvPr>
            <p:ph type="title"/>
          </p:nvPr>
        </p:nvSpPr>
        <p:spPr/>
        <p:txBody>
          <a:bodyPr/>
          <a:lstStyle/>
          <a:p>
            <a:r>
              <a:rPr lang="en-US" dirty="0"/>
              <a:t>Can you tell me more?</a:t>
            </a:r>
          </a:p>
        </p:txBody>
      </p:sp>
      <p:sp>
        <p:nvSpPr>
          <p:cNvPr id="3" name="Subtitle 2">
            <a:extLst>
              <a:ext uri="{FF2B5EF4-FFF2-40B4-BE49-F238E27FC236}">
                <a16:creationId xmlns:a16="http://schemas.microsoft.com/office/drawing/2014/main" id="{949E34FD-D83B-834E-A835-09C3F79F346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E0044564-B7A6-9D44-9B76-46036E74F94E}"/>
              </a:ext>
            </a:extLst>
          </p:cNvPr>
          <p:cNvSpPr>
            <a:spLocks noGrp="1"/>
          </p:cNvSpPr>
          <p:nvPr>
            <p:ph type="body" idx="2"/>
          </p:nvPr>
        </p:nvSpPr>
        <p:spPr>
          <a:xfrm>
            <a:off x="4939500" y="307731"/>
            <a:ext cx="3837000" cy="4563207"/>
          </a:xfrm>
        </p:spPr>
        <p:txBody>
          <a:bodyPr/>
          <a:lstStyle/>
          <a:p>
            <a:r>
              <a:rPr lang="en-US" dirty="0"/>
              <a:t>This is a compare and contrast essay.  You must discuss similarities AND differences between the two literary works.  </a:t>
            </a:r>
          </a:p>
          <a:p>
            <a:pPr marL="114300" indent="0">
              <a:buNone/>
            </a:pPr>
            <a:endParaRPr lang="en-US" dirty="0"/>
          </a:p>
          <a:p>
            <a:pPr marL="114300" indent="0">
              <a:buNone/>
            </a:pPr>
            <a:endParaRPr lang="en-US" dirty="0"/>
          </a:p>
          <a:p>
            <a:r>
              <a:rPr lang="en-US" dirty="0"/>
              <a:t>It must be continuous writing (not bullet points or disjointed writing).</a:t>
            </a:r>
          </a:p>
          <a:p>
            <a:pPr marL="114300" indent="0">
              <a:buNone/>
            </a:pPr>
            <a:endParaRPr lang="en-US" dirty="0"/>
          </a:p>
        </p:txBody>
      </p:sp>
    </p:spTree>
    <p:extLst>
      <p:ext uri="{BB962C8B-B14F-4D97-AF65-F5344CB8AC3E}">
        <p14:creationId xmlns:p14="http://schemas.microsoft.com/office/powerpoint/2010/main" val="288292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DE9A4-3AD1-484E-AAA1-74CF722A98B2}"/>
              </a:ext>
            </a:extLst>
          </p:cNvPr>
          <p:cNvSpPr>
            <a:spLocks noGrp="1"/>
          </p:cNvSpPr>
          <p:nvPr>
            <p:ph type="title"/>
          </p:nvPr>
        </p:nvSpPr>
        <p:spPr/>
        <p:txBody>
          <a:bodyPr/>
          <a:lstStyle/>
          <a:p>
            <a:r>
              <a:rPr lang="en-US" dirty="0"/>
              <a:t>So, you haven’t answered my question: How do I organize it?</a:t>
            </a:r>
          </a:p>
        </p:txBody>
      </p:sp>
      <p:sp>
        <p:nvSpPr>
          <p:cNvPr id="3" name="Subtitle 2">
            <a:extLst>
              <a:ext uri="{FF2B5EF4-FFF2-40B4-BE49-F238E27FC236}">
                <a16:creationId xmlns:a16="http://schemas.microsoft.com/office/drawing/2014/main" id="{0F3A1D40-503A-F741-BA05-6CE27B2A45B7}"/>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3E6D08C-33C6-AC4B-8E13-9A43084B8364}"/>
              </a:ext>
            </a:extLst>
          </p:cNvPr>
          <p:cNvSpPr>
            <a:spLocks noGrp="1"/>
          </p:cNvSpPr>
          <p:nvPr>
            <p:ph type="body" idx="2"/>
          </p:nvPr>
        </p:nvSpPr>
        <p:spPr/>
        <p:txBody>
          <a:bodyPr/>
          <a:lstStyle/>
          <a:p>
            <a:r>
              <a:rPr lang="en-US" dirty="0"/>
              <a:t>There are multiple ways to organize a Paper 2 and no one “right” way.</a:t>
            </a:r>
          </a:p>
          <a:p>
            <a:r>
              <a:rPr lang="en-US" dirty="0"/>
              <a:t>Common features of a Paper 2 will include an introduction, multiple body paragraphs, and a conclusion/synthesis.</a:t>
            </a:r>
          </a:p>
          <a:p>
            <a:r>
              <a:rPr lang="en-US" dirty="0"/>
              <a:t>How you organize your body paragraphs is up to you!  There’s no one right way to do this! </a:t>
            </a:r>
          </a:p>
        </p:txBody>
      </p:sp>
    </p:spTree>
    <p:extLst>
      <p:ext uri="{BB962C8B-B14F-4D97-AF65-F5344CB8AC3E}">
        <p14:creationId xmlns:p14="http://schemas.microsoft.com/office/powerpoint/2010/main" val="1236889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4162-19A3-C048-9391-FA36919A8BFA}"/>
              </a:ext>
            </a:extLst>
          </p:cNvPr>
          <p:cNvSpPr>
            <a:spLocks noGrp="1"/>
          </p:cNvSpPr>
          <p:nvPr>
            <p:ph type="title"/>
          </p:nvPr>
        </p:nvSpPr>
        <p:spPr/>
        <p:txBody>
          <a:bodyPr/>
          <a:lstStyle/>
          <a:p>
            <a:r>
              <a:rPr lang="en-US" dirty="0"/>
              <a:t>Come on!  That’s it?  You won’t tell me how to write it?</a:t>
            </a:r>
          </a:p>
        </p:txBody>
      </p:sp>
      <p:sp>
        <p:nvSpPr>
          <p:cNvPr id="3" name="Subtitle 2">
            <a:extLst>
              <a:ext uri="{FF2B5EF4-FFF2-40B4-BE49-F238E27FC236}">
                <a16:creationId xmlns:a16="http://schemas.microsoft.com/office/drawing/2014/main" id="{EF4459B1-71D0-884D-8D1D-ABB798043008}"/>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5BFA61E2-B8EF-3640-B3A5-08A138C07A18}"/>
              </a:ext>
            </a:extLst>
          </p:cNvPr>
          <p:cNvSpPr>
            <a:spLocks noGrp="1"/>
          </p:cNvSpPr>
          <p:nvPr>
            <p:ph type="body" idx="2"/>
          </p:nvPr>
        </p:nvSpPr>
        <p:spPr>
          <a:xfrm>
            <a:off x="4939500" y="244367"/>
            <a:ext cx="3837000" cy="4603530"/>
          </a:xfrm>
        </p:spPr>
        <p:txBody>
          <a:bodyPr/>
          <a:lstStyle/>
          <a:p>
            <a:r>
              <a:rPr lang="en-US" sz="1400" dirty="0"/>
              <a:t>We can’t.  Arguments drive structure rather than the other way around and we don’t know what you are going to argue!  </a:t>
            </a:r>
          </a:p>
          <a:p>
            <a:endParaRPr lang="en-US" sz="1400" dirty="0"/>
          </a:p>
          <a:p>
            <a:pPr marL="114300" indent="0">
              <a:buNone/>
            </a:pPr>
            <a:endParaRPr lang="en-US" sz="1400" dirty="0"/>
          </a:p>
          <a:p>
            <a:r>
              <a:rPr lang="en-US" sz="1400" dirty="0"/>
              <a:t>No matter your structure, be balanced in your approach.  Discuss each literary work evenly.  </a:t>
            </a:r>
          </a:p>
          <a:p>
            <a:pPr marL="114300" indent="0">
              <a:buNone/>
            </a:pPr>
            <a:endParaRPr lang="en-US" sz="1400" dirty="0"/>
          </a:p>
          <a:p>
            <a:r>
              <a:rPr lang="en-US" sz="1400" dirty="0"/>
              <a:t>Read the model examples.  They will show you how different writers think and organize their arguments.</a:t>
            </a:r>
          </a:p>
        </p:txBody>
      </p:sp>
    </p:spTree>
    <p:extLst>
      <p:ext uri="{BB962C8B-B14F-4D97-AF65-F5344CB8AC3E}">
        <p14:creationId xmlns:p14="http://schemas.microsoft.com/office/powerpoint/2010/main" val="2790715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29E97-9E26-4442-9CDF-9C5D2E3404A5}"/>
              </a:ext>
            </a:extLst>
          </p:cNvPr>
          <p:cNvSpPr>
            <a:spLocks noGrp="1"/>
          </p:cNvSpPr>
          <p:nvPr>
            <p:ph type="title"/>
          </p:nvPr>
        </p:nvSpPr>
        <p:spPr/>
        <p:txBody>
          <a:bodyPr/>
          <a:lstStyle/>
          <a:p>
            <a:r>
              <a:rPr lang="en-US" dirty="0"/>
              <a:t>Will you tell me now?</a:t>
            </a:r>
          </a:p>
        </p:txBody>
      </p:sp>
      <p:sp>
        <p:nvSpPr>
          <p:cNvPr id="3" name="Subtitle 2">
            <a:extLst>
              <a:ext uri="{FF2B5EF4-FFF2-40B4-BE49-F238E27FC236}">
                <a16:creationId xmlns:a16="http://schemas.microsoft.com/office/drawing/2014/main" id="{B84A4E54-8388-E644-807E-DFE2EBC3393B}"/>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1522194-72B3-BC45-B26D-C2947FC00EFC}"/>
              </a:ext>
            </a:extLst>
          </p:cNvPr>
          <p:cNvSpPr>
            <a:spLocks noGrp="1"/>
          </p:cNvSpPr>
          <p:nvPr>
            <p:ph type="body" idx="2"/>
          </p:nvPr>
        </p:nvSpPr>
        <p:spPr/>
        <p:txBody>
          <a:bodyPr/>
          <a:lstStyle/>
          <a:p>
            <a:r>
              <a:rPr lang="en-US" sz="1200" dirty="0"/>
              <a:t>Yes!  We will provide 5 different possible ways to structure/organize your Paper 2. </a:t>
            </a:r>
          </a:p>
          <a:p>
            <a:pPr marL="114300" indent="0">
              <a:buNone/>
            </a:pPr>
            <a:r>
              <a:rPr lang="en-US" sz="1200" dirty="0"/>
              <a:t> </a:t>
            </a:r>
          </a:p>
          <a:p>
            <a:r>
              <a:rPr lang="en-US" sz="1200" dirty="0"/>
              <a:t>Keep in mind there is no “right” way, but many “right” ways.  </a:t>
            </a:r>
          </a:p>
          <a:p>
            <a:endParaRPr lang="en-US" sz="1200" dirty="0"/>
          </a:p>
          <a:p>
            <a:r>
              <a:rPr lang="en-US" sz="1200" dirty="0"/>
              <a:t>Finally, This is </a:t>
            </a:r>
            <a:r>
              <a:rPr lang="en-US" sz="1200" i="1" dirty="0"/>
              <a:t>just</a:t>
            </a:r>
            <a:r>
              <a:rPr lang="en-US" sz="1200" dirty="0"/>
              <a:t> a guide.  You may write more.  You may write less.  This is only meant to give you an idea of what you may choose to do in terms of organizing your Paper 2.  Each approach has strengths and weaknesses, but it’s really hard to give you advice </a:t>
            </a:r>
            <a:r>
              <a:rPr lang="en-US" sz="1200" i="1" dirty="0"/>
              <a:t>before</a:t>
            </a:r>
            <a:r>
              <a:rPr lang="en-US" sz="1200" dirty="0"/>
              <a:t> we know your argument!  Get your argument first, then decide on a structure. </a:t>
            </a:r>
            <a:endParaRPr lang="en-SG" sz="1200" dirty="0"/>
          </a:p>
          <a:p>
            <a:endParaRPr lang="en-US" sz="1200" dirty="0"/>
          </a:p>
        </p:txBody>
      </p:sp>
    </p:spTree>
    <p:extLst>
      <p:ext uri="{BB962C8B-B14F-4D97-AF65-F5344CB8AC3E}">
        <p14:creationId xmlns:p14="http://schemas.microsoft.com/office/powerpoint/2010/main" val="3038632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5FCAD-8FF1-AD4F-A356-2C6D08C63A53}"/>
              </a:ext>
            </a:extLst>
          </p:cNvPr>
          <p:cNvSpPr>
            <a:spLocks noGrp="1"/>
          </p:cNvSpPr>
          <p:nvPr>
            <p:ph type="title"/>
          </p:nvPr>
        </p:nvSpPr>
        <p:spPr/>
        <p:txBody>
          <a:bodyPr/>
          <a:lstStyle/>
          <a:p>
            <a:r>
              <a:rPr lang="en-US" dirty="0"/>
              <a:t>What is option 1?</a:t>
            </a:r>
          </a:p>
        </p:txBody>
      </p:sp>
      <p:sp>
        <p:nvSpPr>
          <p:cNvPr id="3" name="Subtitle 2">
            <a:extLst>
              <a:ext uri="{FF2B5EF4-FFF2-40B4-BE49-F238E27FC236}">
                <a16:creationId xmlns:a16="http://schemas.microsoft.com/office/drawing/2014/main" id="{27605D3B-487D-8C43-99B0-113F0E2BE3AC}"/>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E51D1F37-C8E2-5D46-B33A-4B586DF55047}"/>
              </a:ext>
            </a:extLst>
          </p:cNvPr>
          <p:cNvSpPr>
            <a:spLocks noGrp="1"/>
          </p:cNvSpPr>
          <p:nvPr>
            <p:ph type="body" idx="2"/>
          </p:nvPr>
        </p:nvSpPr>
        <p:spPr/>
        <p:txBody>
          <a:bodyPr/>
          <a:lstStyle/>
          <a:p>
            <a:pPr marL="114300" indent="0">
              <a:buNone/>
            </a:pPr>
            <a:r>
              <a:rPr lang="en-US" sz="1400" b="1" dirty="0"/>
              <a:t>Option 1 - All one text, then the other.  You compare and contrast in the “B” paragraphs.</a:t>
            </a:r>
          </a:p>
          <a:p>
            <a:pPr marL="114300" indent="0">
              <a:buNone/>
            </a:pPr>
            <a:endParaRPr lang="en-US" sz="1400" b="1" dirty="0"/>
          </a:p>
          <a:p>
            <a:pPr marL="114300" indent="0">
              <a:buNone/>
            </a:pPr>
            <a:endParaRPr lang="en-SG" sz="1400" dirty="0"/>
          </a:p>
          <a:p>
            <a:r>
              <a:rPr lang="en-US" sz="1400" dirty="0"/>
              <a:t>Introduction </a:t>
            </a:r>
            <a:endParaRPr lang="en-SG" sz="1400" dirty="0"/>
          </a:p>
          <a:p>
            <a:r>
              <a:rPr lang="en-US" sz="1400" dirty="0"/>
              <a:t>Body Paragraph about text A</a:t>
            </a:r>
            <a:endParaRPr lang="en-SG" sz="1400" dirty="0"/>
          </a:p>
          <a:p>
            <a:r>
              <a:rPr lang="en-US" sz="1400" dirty="0"/>
              <a:t>Body Paragraph about text A </a:t>
            </a:r>
            <a:endParaRPr lang="en-SG" sz="1400" dirty="0"/>
          </a:p>
          <a:p>
            <a:r>
              <a:rPr lang="en-US" sz="1400" dirty="0"/>
              <a:t>Body Paragraph about text A </a:t>
            </a:r>
            <a:endParaRPr lang="en-SG" sz="1400" dirty="0"/>
          </a:p>
          <a:p>
            <a:r>
              <a:rPr lang="en-US" sz="1400" dirty="0"/>
              <a:t>Body Paragraph about text B</a:t>
            </a:r>
            <a:endParaRPr lang="en-SG" sz="1400" dirty="0"/>
          </a:p>
          <a:p>
            <a:r>
              <a:rPr lang="en-US" sz="1400" dirty="0"/>
              <a:t>Body Paragraph about text B </a:t>
            </a:r>
            <a:endParaRPr lang="en-SG" sz="1400" dirty="0"/>
          </a:p>
          <a:p>
            <a:r>
              <a:rPr lang="en-US" sz="1400" dirty="0"/>
              <a:t>Body Paragraph about text B </a:t>
            </a:r>
            <a:endParaRPr lang="en-SG" sz="1400" dirty="0"/>
          </a:p>
          <a:p>
            <a:r>
              <a:rPr lang="en-US" sz="1400" dirty="0"/>
              <a:t>Conclusion</a:t>
            </a:r>
            <a:endParaRPr lang="en-SG" sz="1400" dirty="0"/>
          </a:p>
          <a:p>
            <a:endParaRPr lang="en-US" dirty="0"/>
          </a:p>
        </p:txBody>
      </p:sp>
    </p:spTree>
    <p:extLst>
      <p:ext uri="{BB962C8B-B14F-4D97-AF65-F5344CB8AC3E}">
        <p14:creationId xmlns:p14="http://schemas.microsoft.com/office/powerpoint/2010/main" val="2147709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F01A4-5361-F54C-8B07-F67DF284AF98}"/>
              </a:ext>
            </a:extLst>
          </p:cNvPr>
          <p:cNvSpPr>
            <a:spLocks noGrp="1"/>
          </p:cNvSpPr>
          <p:nvPr>
            <p:ph type="title"/>
          </p:nvPr>
        </p:nvSpPr>
        <p:spPr/>
        <p:txBody>
          <a:bodyPr/>
          <a:lstStyle/>
          <a:p>
            <a:r>
              <a:rPr lang="en-US" dirty="0"/>
              <a:t>What is option 2?</a:t>
            </a:r>
          </a:p>
        </p:txBody>
      </p:sp>
      <p:sp>
        <p:nvSpPr>
          <p:cNvPr id="3" name="Subtitle 2">
            <a:extLst>
              <a:ext uri="{FF2B5EF4-FFF2-40B4-BE49-F238E27FC236}">
                <a16:creationId xmlns:a16="http://schemas.microsoft.com/office/drawing/2014/main" id="{289057FC-052D-3A4A-AC52-8DFDEAA244EA}"/>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E022D27C-B358-FF47-B3AE-AEEB8FA36A3C}"/>
              </a:ext>
            </a:extLst>
          </p:cNvPr>
          <p:cNvSpPr>
            <a:spLocks noGrp="1"/>
          </p:cNvSpPr>
          <p:nvPr>
            <p:ph type="body" idx="2"/>
          </p:nvPr>
        </p:nvSpPr>
        <p:spPr/>
        <p:txBody>
          <a:bodyPr/>
          <a:lstStyle/>
          <a:p>
            <a:pPr marL="114300" indent="0">
              <a:buNone/>
            </a:pPr>
            <a:r>
              <a:rPr lang="en-US" sz="1400" b="1" dirty="0"/>
              <a:t>Option 2 - Alternating Paragraphs.  You compare and contrast more often in the “B” paragraphs, but you can do so wherever and whenever it makes sense.</a:t>
            </a:r>
          </a:p>
          <a:p>
            <a:pPr marL="114300" indent="0">
              <a:buNone/>
            </a:pPr>
            <a:endParaRPr lang="en-SG" sz="1400" dirty="0"/>
          </a:p>
          <a:p>
            <a:r>
              <a:rPr lang="en-US" sz="1400" dirty="0"/>
              <a:t>Introduction</a:t>
            </a:r>
            <a:endParaRPr lang="en-SG" sz="1400" dirty="0"/>
          </a:p>
          <a:p>
            <a:r>
              <a:rPr lang="en-US" sz="1400" dirty="0"/>
              <a:t>Body Paragraph about text A </a:t>
            </a:r>
            <a:endParaRPr lang="en-SG" sz="1400" dirty="0"/>
          </a:p>
          <a:p>
            <a:r>
              <a:rPr lang="en-US" sz="1400" dirty="0"/>
              <a:t>Body Paragraph about text B </a:t>
            </a:r>
            <a:endParaRPr lang="en-SG" sz="1400" dirty="0"/>
          </a:p>
          <a:p>
            <a:r>
              <a:rPr lang="en-US" sz="1400" dirty="0"/>
              <a:t>Body Paragraph about text A </a:t>
            </a:r>
            <a:endParaRPr lang="en-SG" sz="1400" dirty="0"/>
          </a:p>
          <a:p>
            <a:r>
              <a:rPr lang="en-US" sz="1400" dirty="0"/>
              <a:t>Body Paragraph about text B </a:t>
            </a:r>
            <a:endParaRPr lang="en-SG" sz="1400" dirty="0"/>
          </a:p>
          <a:p>
            <a:r>
              <a:rPr lang="en-US" sz="1400" dirty="0"/>
              <a:t>Body Paragraph about text A </a:t>
            </a:r>
            <a:endParaRPr lang="en-SG" sz="1400" dirty="0"/>
          </a:p>
          <a:p>
            <a:r>
              <a:rPr lang="en-US" sz="1400" dirty="0"/>
              <a:t>Body Paragraph about text B </a:t>
            </a:r>
            <a:endParaRPr lang="en-SG" sz="1400" dirty="0"/>
          </a:p>
          <a:p>
            <a:r>
              <a:rPr lang="en-US" sz="1400" dirty="0"/>
              <a:t>Conclusion</a:t>
            </a:r>
            <a:endParaRPr lang="en-SG" sz="1400" dirty="0"/>
          </a:p>
          <a:p>
            <a:endParaRPr lang="en-US" dirty="0"/>
          </a:p>
        </p:txBody>
      </p:sp>
    </p:spTree>
    <p:extLst>
      <p:ext uri="{BB962C8B-B14F-4D97-AF65-F5344CB8AC3E}">
        <p14:creationId xmlns:p14="http://schemas.microsoft.com/office/powerpoint/2010/main" val="3692787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27B0F-9FF0-3D44-AE6E-B0B9D753031A}"/>
              </a:ext>
            </a:extLst>
          </p:cNvPr>
          <p:cNvSpPr>
            <a:spLocks noGrp="1"/>
          </p:cNvSpPr>
          <p:nvPr>
            <p:ph type="title"/>
          </p:nvPr>
        </p:nvSpPr>
        <p:spPr/>
        <p:txBody>
          <a:bodyPr/>
          <a:lstStyle/>
          <a:p>
            <a:r>
              <a:rPr lang="en-US" dirty="0"/>
              <a:t>What is option 3?</a:t>
            </a:r>
          </a:p>
        </p:txBody>
      </p:sp>
      <p:sp>
        <p:nvSpPr>
          <p:cNvPr id="3" name="Subtitle 2">
            <a:extLst>
              <a:ext uri="{FF2B5EF4-FFF2-40B4-BE49-F238E27FC236}">
                <a16:creationId xmlns:a16="http://schemas.microsoft.com/office/drawing/2014/main" id="{010FFF48-D500-9A4B-8366-4D849F56A77D}"/>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56E19616-36D4-3649-84E5-6F7B31622F63}"/>
              </a:ext>
            </a:extLst>
          </p:cNvPr>
          <p:cNvSpPr>
            <a:spLocks noGrp="1"/>
          </p:cNvSpPr>
          <p:nvPr>
            <p:ph type="body" idx="2"/>
          </p:nvPr>
        </p:nvSpPr>
        <p:spPr/>
        <p:txBody>
          <a:bodyPr/>
          <a:lstStyle/>
          <a:p>
            <a:pPr marL="114300" indent="0">
              <a:buNone/>
            </a:pPr>
            <a:r>
              <a:rPr lang="en-US" sz="1400" b="1" dirty="0"/>
              <a:t>Option 3 - Each Paragraph Discusses Both Works.  You are constantly comparing and contrasting within a body paragraph.</a:t>
            </a:r>
          </a:p>
          <a:p>
            <a:pPr marL="114300" indent="0">
              <a:buNone/>
            </a:pPr>
            <a:endParaRPr lang="en-SG" sz="1400" dirty="0"/>
          </a:p>
          <a:p>
            <a:r>
              <a:rPr lang="en-US" sz="1400" dirty="0"/>
              <a:t>Introduction</a:t>
            </a:r>
            <a:endParaRPr lang="en-SG" sz="1400" dirty="0"/>
          </a:p>
          <a:p>
            <a:r>
              <a:rPr lang="en-US" sz="1400" dirty="0"/>
              <a:t>Body Paragraph 1 about text A/B </a:t>
            </a:r>
            <a:endParaRPr lang="en-SG" sz="1400" dirty="0"/>
          </a:p>
          <a:p>
            <a:r>
              <a:rPr lang="en-US" sz="1400" dirty="0"/>
              <a:t>Body Paragraph 2 about text A/B </a:t>
            </a:r>
            <a:endParaRPr lang="en-SG" sz="1400" dirty="0"/>
          </a:p>
          <a:p>
            <a:r>
              <a:rPr lang="en-US" sz="1400" dirty="0"/>
              <a:t>Body Paragraph 3 about text A/B </a:t>
            </a:r>
            <a:endParaRPr lang="en-SG" sz="1400" dirty="0"/>
          </a:p>
          <a:p>
            <a:r>
              <a:rPr lang="en-US" sz="1400" dirty="0"/>
              <a:t>Body Paragraph 4 about text A/B </a:t>
            </a:r>
            <a:endParaRPr lang="en-SG" sz="1400" dirty="0"/>
          </a:p>
          <a:p>
            <a:r>
              <a:rPr lang="en-US" sz="1400" dirty="0"/>
              <a:t>Body Paragraph 5 about text A/B </a:t>
            </a:r>
            <a:endParaRPr lang="en-SG" sz="1400" dirty="0"/>
          </a:p>
          <a:p>
            <a:r>
              <a:rPr lang="en-US" sz="1400" dirty="0"/>
              <a:t>Conclusion</a:t>
            </a:r>
            <a:endParaRPr lang="en-SG" sz="1400" dirty="0"/>
          </a:p>
          <a:p>
            <a:endParaRPr lang="en-US" dirty="0"/>
          </a:p>
        </p:txBody>
      </p:sp>
    </p:spTree>
    <p:extLst>
      <p:ext uri="{BB962C8B-B14F-4D97-AF65-F5344CB8AC3E}">
        <p14:creationId xmlns:p14="http://schemas.microsoft.com/office/powerpoint/2010/main" val="803349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BC110-B4A3-C547-9B03-24B1C54BDA08}"/>
              </a:ext>
            </a:extLst>
          </p:cNvPr>
          <p:cNvSpPr>
            <a:spLocks noGrp="1"/>
          </p:cNvSpPr>
          <p:nvPr>
            <p:ph type="title"/>
          </p:nvPr>
        </p:nvSpPr>
        <p:spPr/>
        <p:txBody>
          <a:bodyPr/>
          <a:lstStyle/>
          <a:p>
            <a:r>
              <a:rPr lang="en-US" dirty="0"/>
              <a:t>What is option 4?</a:t>
            </a:r>
          </a:p>
        </p:txBody>
      </p:sp>
      <p:sp>
        <p:nvSpPr>
          <p:cNvPr id="3" name="Subtitle 2">
            <a:extLst>
              <a:ext uri="{FF2B5EF4-FFF2-40B4-BE49-F238E27FC236}">
                <a16:creationId xmlns:a16="http://schemas.microsoft.com/office/drawing/2014/main" id="{55B18291-5E72-1549-A441-D910CD5659FC}"/>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D534D508-10FE-8E43-951E-F17DCF447040}"/>
              </a:ext>
            </a:extLst>
          </p:cNvPr>
          <p:cNvSpPr>
            <a:spLocks noGrp="1"/>
          </p:cNvSpPr>
          <p:nvPr>
            <p:ph type="body" idx="2"/>
          </p:nvPr>
        </p:nvSpPr>
        <p:spPr/>
        <p:txBody>
          <a:bodyPr/>
          <a:lstStyle/>
          <a:p>
            <a:pPr marL="114300" indent="0">
              <a:buNone/>
            </a:pPr>
            <a:r>
              <a:rPr lang="en-US" sz="1400" b="1" dirty="0"/>
              <a:t>Option 4- Mix and Match Option 1-2.  You wait to compare and contrast until the “B” paragraphs and then in the last two paragraphs you are doing so a ton as well.</a:t>
            </a:r>
          </a:p>
          <a:p>
            <a:pPr marL="114300" indent="0">
              <a:buNone/>
            </a:pPr>
            <a:endParaRPr lang="en-SG" sz="1400" dirty="0"/>
          </a:p>
          <a:p>
            <a:r>
              <a:rPr lang="en-US" sz="1400" dirty="0"/>
              <a:t>Introduction</a:t>
            </a:r>
            <a:endParaRPr lang="en-SG" sz="1400" dirty="0"/>
          </a:p>
          <a:p>
            <a:r>
              <a:rPr lang="en-US" sz="1400" dirty="0"/>
              <a:t>Body Paragraph about text A </a:t>
            </a:r>
            <a:endParaRPr lang="en-SG" sz="1400" dirty="0"/>
          </a:p>
          <a:p>
            <a:r>
              <a:rPr lang="en-US" sz="1400" dirty="0"/>
              <a:t>Body Paragraph about text A </a:t>
            </a:r>
            <a:endParaRPr lang="en-SG" sz="1400" dirty="0"/>
          </a:p>
          <a:p>
            <a:r>
              <a:rPr lang="en-US" sz="1400" dirty="0"/>
              <a:t>Body Paragraph about text B </a:t>
            </a:r>
            <a:endParaRPr lang="en-SG" sz="1400" dirty="0"/>
          </a:p>
          <a:p>
            <a:r>
              <a:rPr lang="en-US" sz="1400" dirty="0"/>
              <a:t>Body Paragraph about text B </a:t>
            </a:r>
            <a:endParaRPr lang="en-SG" sz="1400" dirty="0"/>
          </a:p>
          <a:p>
            <a:r>
              <a:rPr lang="en-US" sz="1400" dirty="0"/>
              <a:t>Body Paragraph about text A </a:t>
            </a:r>
            <a:endParaRPr lang="en-SG" sz="1400" dirty="0"/>
          </a:p>
          <a:p>
            <a:r>
              <a:rPr lang="en-US" sz="1400" dirty="0"/>
              <a:t>Body Paragraph about text B</a:t>
            </a:r>
            <a:endParaRPr lang="en-SG" sz="1400" dirty="0"/>
          </a:p>
          <a:p>
            <a:r>
              <a:rPr lang="en-US" sz="1400" dirty="0"/>
              <a:t>Conclusion</a:t>
            </a:r>
            <a:endParaRPr lang="en-SG" sz="1400" dirty="0"/>
          </a:p>
          <a:p>
            <a:endParaRPr lang="en-US" sz="1400" dirty="0"/>
          </a:p>
        </p:txBody>
      </p:sp>
    </p:spTree>
    <p:extLst>
      <p:ext uri="{BB962C8B-B14F-4D97-AF65-F5344CB8AC3E}">
        <p14:creationId xmlns:p14="http://schemas.microsoft.com/office/powerpoint/2010/main" val="33837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7540B-7F05-954D-BBC3-06A781EF0FA1}"/>
              </a:ext>
            </a:extLst>
          </p:cNvPr>
          <p:cNvSpPr>
            <a:spLocks noGrp="1"/>
          </p:cNvSpPr>
          <p:nvPr>
            <p:ph type="title"/>
          </p:nvPr>
        </p:nvSpPr>
        <p:spPr/>
        <p:txBody>
          <a:bodyPr/>
          <a:lstStyle/>
          <a:p>
            <a:r>
              <a:rPr lang="en-US" dirty="0"/>
              <a:t>What is option 5?</a:t>
            </a:r>
          </a:p>
        </p:txBody>
      </p:sp>
      <p:sp>
        <p:nvSpPr>
          <p:cNvPr id="3" name="Subtitle 2">
            <a:extLst>
              <a:ext uri="{FF2B5EF4-FFF2-40B4-BE49-F238E27FC236}">
                <a16:creationId xmlns:a16="http://schemas.microsoft.com/office/drawing/2014/main" id="{1FD10E74-75E8-C243-B050-483AFC3288CA}"/>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296E1B81-DDED-2E42-8757-004457F8C7A4}"/>
              </a:ext>
            </a:extLst>
          </p:cNvPr>
          <p:cNvSpPr>
            <a:spLocks noGrp="1"/>
          </p:cNvSpPr>
          <p:nvPr>
            <p:ph type="body" idx="2"/>
          </p:nvPr>
        </p:nvSpPr>
        <p:spPr/>
        <p:txBody>
          <a:bodyPr/>
          <a:lstStyle/>
          <a:p>
            <a:pPr marL="114300" indent="0">
              <a:buNone/>
            </a:pPr>
            <a:r>
              <a:rPr lang="en-US" sz="1400" b="1" dirty="0"/>
              <a:t>Option 5 – You choose!  However, make sure to write about each literary work evenly.  Also make sure to compare and contrast often. </a:t>
            </a:r>
          </a:p>
          <a:p>
            <a:pPr marL="114300" indent="0">
              <a:buNone/>
            </a:pPr>
            <a:endParaRPr lang="en-SG" sz="1400" dirty="0"/>
          </a:p>
          <a:p>
            <a:r>
              <a:rPr lang="en-US" sz="1400" dirty="0"/>
              <a:t>Introduction</a:t>
            </a:r>
            <a:endParaRPr lang="en-SG" sz="1400" dirty="0"/>
          </a:p>
          <a:p>
            <a:r>
              <a:rPr lang="en-US" sz="1400" dirty="0"/>
              <a:t>Body paragraphs as you see fit.  How many?  How many do you want?</a:t>
            </a:r>
            <a:endParaRPr lang="en-SG" sz="1400" dirty="0"/>
          </a:p>
          <a:p>
            <a:r>
              <a:rPr lang="en-US" sz="1400" dirty="0"/>
              <a:t>Conclusion </a:t>
            </a:r>
            <a:endParaRPr lang="en-SG" sz="1400" dirty="0"/>
          </a:p>
          <a:p>
            <a:endParaRPr lang="en-US" dirty="0"/>
          </a:p>
        </p:txBody>
      </p:sp>
    </p:spTree>
    <p:extLst>
      <p:ext uri="{BB962C8B-B14F-4D97-AF65-F5344CB8AC3E}">
        <p14:creationId xmlns:p14="http://schemas.microsoft.com/office/powerpoint/2010/main" val="1144846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6"/>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dirty="0"/>
              <a:t>What is Paper 2?</a:t>
            </a:r>
            <a:endParaRPr dirty="0"/>
          </a:p>
        </p:txBody>
      </p:sp>
      <p:sp>
        <p:nvSpPr>
          <p:cNvPr id="120" name="Google Shape;120;p26"/>
          <p:cNvSpPr txBox="1">
            <a:spLocks noGrp="1"/>
          </p:cNvSpPr>
          <p:nvPr>
            <p:ph type="body" idx="2"/>
          </p:nvPr>
        </p:nvSpPr>
        <p:spPr>
          <a:xfrm>
            <a:off x="4951800" y="-228600"/>
            <a:ext cx="3837000" cy="5372125"/>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342900" algn="l" rtl="0">
              <a:lnSpc>
                <a:spcPct val="115000"/>
              </a:lnSpc>
              <a:spcBef>
                <a:spcPts val="0"/>
              </a:spcBef>
              <a:spcAft>
                <a:spcPts val="0"/>
              </a:spcAft>
              <a:buSzPts val="1800"/>
              <a:buChar char="●"/>
            </a:pPr>
            <a:r>
              <a:rPr lang="en" dirty="0"/>
              <a:t>Paper 2 is an exam you sit in May or November of your final IB year.</a:t>
            </a:r>
          </a:p>
          <a:p>
            <a:pPr marL="114300" lvl="0" indent="0" algn="l" rtl="0">
              <a:lnSpc>
                <a:spcPct val="115000"/>
              </a:lnSpc>
              <a:spcBef>
                <a:spcPts val="0"/>
              </a:spcBef>
              <a:spcAft>
                <a:spcPts val="0"/>
              </a:spcAft>
              <a:buSzPts val="1800"/>
              <a:buNone/>
            </a:pPr>
            <a:endParaRPr lang="en" dirty="0"/>
          </a:p>
          <a:p>
            <a:pPr marL="457200" lvl="0" indent="-342900" algn="l" rtl="0">
              <a:lnSpc>
                <a:spcPct val="115000"/>
              </a:lnSpc>
              <a:spcBef>
                <a:spcPts val="0"/>
              </a:spcBef>
              <a:spcAft>
                <a:spcPts val="0"/>
              </a:spcAft>
              <a:buSzPts val="1800"/>
              <a:buChar char="●"/>
            </a:pPr>
            <a:r>
              <a:rPr lang="en" dirty="0"/>
              <a:t>For both HL and SL students, it is a 1 hour and 45 minute exam.</a:t>
            </a:r>
          </a:p>
          <a:p>
            <a:pPr marL="114300" lvl="0" indent="0" algn="l" rtl="0">
              <a:lnSpc>
                <a:spcPct val="115000"/>
              </a:lnSpc>
              <a:spcBef>
                <a:spcPts val="0"/>
              </a:spcBef>
              <a:spcAft>
                <a:spcPts val="0"/>
              </a:spcAft>
              <a:buSzPts val="1800"/>
              <a:buNone/>
            </a:pPr>
            <a:endParaRPr lang="en" dirty="0"/>
          </a:p>
          <a:p>
            <a:pPr marL="457200" lvl="0" indent="-342900" algn="l" rtl="0">
              <a:lnSpc>
                <a:spcPct val="115000"/>
              </a:lnSpc>
              <a:spcBef>
                <a:spcPts val="0"/>
              </a:spcBef>
              <a:spcAft>
                <a:spcPts val="0"/>
              </a:spcAft>
              <a:buSzPts val="1800"/>
              <a:buChar char="●"/>
            </a:pPr>
            <a:r>
              <a:rPr lang="en" dirty="0"/>
              <a:t>All students also get 5 minutes of “reading time” at the start of the exam.</a:t>
            </a:r>
            <a:endParaRPr dirty="0"/>
          </a:p>
          <a:p>
            <a:pPr marL="457200" lvl="0" indent="-342900" algn="l" rtl="0">
              <a:lnSpc>
                <a:spcPct val="115000"/>
              </a:lnSpc>
              <a:spcBef>
                <a:spcPts val="0"/>
              </a:spcBef>
              <a:spcAft>
                <a:spcPts val="0"/>
              </a:spcAft>
              <a:buSzPts val="1800"/>
              <a:buChar char="●"/>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0"/>
              </a:spcAft>
              <a:buSzPts val="1800"/>
              <a:buNone/>
            </a:pPr>
            <a:endParaRPr dirty="0"/>
          </a:p>
          <a:p>
            <a:pPr marL="457200" lvl="0" indent="0" algn="l" rtl="0">
              <a:lnSpc>
                <a:spcPct val="115000"/>
              </a:lnSpc>
              <a:spcBef>
                <a:spcPts val="1600"/>
              </a:spcBef>
              <a:spcAft>
                <a:spcPts val="0"/>
              </a:spcAft>
              <a:buNone/>
            </a:pPr>
            <a:endParaRPr dirty="0"/>
          </a:p>
          <a:p>
            <a:pPr marL="457200" lvl="0" indent="0" algn="l" rtl="0">
              <a:lnSpc>
                <a:spcPct val="115000"/>
              </a:lnSpc>
              <a:spcBef>
                <a:spcPts val="1600"/>
              </a:spcBef>
              <a:spcAft>
                <a:spcPts val="1600"/>
              </a:spcAft>
              <a:buSzPts val="1800"/>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FC8D6-AA8D-D24A-8025-C4A97BA8A36E}"/>
              </a:ext>
            </a:extLst>
          </p:cNvPr>
          <p:cNvSpPr>
            <a:spLocks noGrp="1"/>
          </p:cNvSpPr>
          <p:nvPr>
            <p:ph type="title"/>
          </p:nvPr>
        </p:nvSpPr>
        <p:spPr/>
        <p:txBody>
          <a:bodyPr/>
          <a:lstStyle/>
          <a:p>
            <a:r>
              <a:rPr lang="en-US" dirty="0"/>
              <a:t>How long should Paper 2 be?</a:t>
            </a:r>
          </a:p>
        </p:txBody>
      </p:sp>
      <p:sp>
        <p:nvSpPr>
          <p:cNvPr id="3" name="Subtitle 2">
            <a:extLst>
              <a:ext uri="{FF2B5EF4-FFF2-40B4-BE49-F238E27FC236}">
                <a16:creationId xmlns:a16="http://schemas.microsoft.com/office/drawing/2014/main" id="{D28C808C-98F8-0F49-AEE2-F2B7D93A9726}"/>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301CE3AB-3114-DF4F-81DA-AB5200F75438}"/>
              </a:ext>
            </a:extLst>
          </p:cNvPr>
          <p:cNvSpPr>
            <a:spLocks noGrp="1"/>
          </p:cNvSpPr>
          <p:nvPr>
            <p:ph type="body" idx="2"/>
          </p:nvPr>
        </p:nvSpPr>
        <p:spPr/>
        <p:txBody>
          <a:bodyPr/>
          <a:lstStyle/>
          <a:p>
            <a:r>
              <a:rPr lang="en-US" dirty="0"/>
              <a:t>The standard teacher response is “how long is a piece of string?”</a:t>
            </a:r>
          </a:p>
          <a:p>
            <a:pPr marL="114300" indent="0">
              <a:buNone/>
            </a:pPr>
            <a:endParaRPr lang="en-US" dirty="0"/>
          </a:p>
          <a:p>
            <a:r>
              <a:rPr lang="en-US" dirty="0"/>
              <a:t>But, we advise you to write a bunch - over 800 words, if you can!  Look at the model examples (exemplars) to get a feel for how many paragraphs, how many words, and overall how much you should write in the exam.</a:t>
            </a:r>
          </a:p>
          <a:p>
            <a:endParaRPr lang="en-US" dirty="0"/>
          </a:p>
        </p:txBody>
      </p:sp>
    </p:spTree>
    <p:extLst>
      <p:ext uri="{BB962C8B-B14F-4D97-AF65-F5344CB8AC3E}">
        <p14:creationId xmlns:p14="http://schemas.microsoft.com/office/powerpoint/2010/main" val="383500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2DFC8-8454-9744-B558-CC2D7AD18C21}"/>
              </a:ext>
            </a:extLst>
          </p:cNvPr>
          <p:cNvSpPr>
            <a:spLocks noGrp="1"/>
          </p:cNvSpPr>
          <p:nvPr>
            <p:ph type="title"/>
          </p:nvPr>
        </p:nvSpPr>
        <p:spPr/>
        <p:txBody>
          <a:bodyPr/>
          <a:lstStyle/>
          <a:p>
            <a:r>
              <a:rPr lang="en-US" dirty="0"/>
              <a:t>Can you prepare in advance for Paper 2?</a:t>
            </a:r>
          </a:p>
        </p:txBody>
      </p:sp>
      <p:sp>
        <p:nvSpPr>
          <p:cNvPr id="3" name="Subtitle 2">
            <a:extLst>
              <a:ext uri="{FF2B5EF4-FFF2-40B4-BE49-F238E27FC236}">
                <a16:creationId xmlns:a16="http://schemas.microsoft.com/office/drawing/2014/main" id="{570C63FD-C4E4-DF49-A809-2FE40525D061}"/>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EF51B783-357E-8540-B024-EE62CECFBBA8}"/>
              </a:ext>
            </a:extLst>
          </p:cNvPr>
          <p:cNvSpPr>
            <a:spLocks noGrp="1"/>
          </p:cNvSpPr>
          <p:nvPr>
            <p:ph type="body" idx="2"/>
          </p:nvPr>
        </p:nvSpPr>
        <p:spPr/>
        <p:txBody>
          <a:bodyPr/>
          <a:lstStyle/>
          <a:p>
            <a:pPr marL="114300" indent="0" algn="ctr">
              <a:buNone/>
            </a:pPr>
            <a:r>
              <a:rPr lang="en-US" sz="5400" dirty="0"/>
              <a:t>YES!</a:t>
            </a:r>
          </a:p>
          <a:p>
            <a:endParaRPr lang="en-US" dirty="0"/>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287392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D3A1C-F269-9E4A-80B1-B462BBA3299A}"/>
              </a:ext>
            </a:extLst>
          </p:cNvPr>
          <p:cNvSpPr>
            <a:spLocks noGrp="1"/>
          </p:cNvSpPr>
          <p:nvPr>
            <p:ph type="title"/>
          </p:nvPr>
        </p:nvSpPr>
        <p:spPr/>
        <p:txBody>
          <a:bodyPr/>
          <a:lstStyle/>
          <a:p>
            <a:r>
              <a:rPr lang="en-US" dirty="0"/>
              <a:t>So how do you prepare for Paper 2?</a:t>
            </a:r>
          </a:p>
        </p:txBody>
      </p:sp>
      <p:sp>
        <p:nvSpPr>
          <p:cNvPr id="3" name="Subtitle 2">
            <a:extLst>
              <a:ext uri="{FF2B5EF4-FFF2-40B4-BE49-F238E27FC236}">
                <a16:creationId xmlns:a16="http://schemas.microsoft.com/office/drawing/2014/main" id="{D5E4F1B0-C591-3B4B-8C0C-3EF2A1B36D28}"/>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07318710-361B-E94A-963D-C8D279A12CFC}"/>
              </a:ext>
            </a:extLst>
          </p:cNvPr>
          <p:cNvSpPr>
            <a:spLocks noGrp="1"/>
          </p:cNvSpPr>
          <p:nvPr>
            <p:ph type="body" idx="2"/>
          </p:nvPr>
        </p:nvSpPr>
        <p:spPr>
          <a:xfrm>
            <a:off x="4939500" y="852855"/>
            <a:ext cx="3837000" cy="3921368"/>
          </a:xfrm>
        </p:spPr>
        <p:txBody>
          <a:bodyPr/>
          <a:lstStyle/>
          <a:p>
            <a:pPr marL="114300" indent="0">
              <a:buNone/>
            </a:pPr>
            <a:endParaRPr lang="en-US" sz="1400" dirty="0"/>
          </a:p>
          <a:p>
            <a:pPr marL="114300" lvl="0" indent="0">
              <a:buNone/>
            </a:pPr>
            <a:r>
              <a:rPr lang="en-US" sz="1400" dirty="0"/>
              <a:t>Memorize vital information about the literary works.  You’d be surprised by how many students don’t know the names of the characters or author!  </a:t>
            </a:r>
            <a:endParaRPr lang="en-SG" sz="1400" dirty="0"/>
          </a:p>
          <a:p>
            <a:pPr lvl="1"/>
            <a:r>
              <a:rPr lang="en-US" dirty="0"/>
              <a:t>Title</a:t>
            </a:r>
            <a:endParaRPr lang="en-SG" dirty="0"/>
          </a:p>
          <a:p>
            <a:pPr lvl="1"/>
            <a:r>
              <a:rPr lang="en-US" dirty="0"/>
              <a:t>Author</a:t>
            </a:r>
            <a:endParaRPr lang="en-SG" dirty="0"/>
          </a:p>
          <a:p>
            <a:pPr lvl="1"/>
            <a:r>
              <a:rPr lang="en-US" dirty="0"/>
              <a:t>Character names</a:t>
            </a:r>
            <a:endParaRPr lang="en-SG" dirty="0"/>
          </a:p>
          <a:p>
            <a:pPr lvl="1"/>
            <a:r>
              <a:rPr lang="en-US" dirty="0"/>
              <a:t>Setting</a:t>
            </a:r>
            <a:endParaRPr lang="en-SG" dirty="0"/>
          </a:p>
          <a:p>
            <a:pPr lvl="1"/>
            <a:r>
              <a:rPr lang="en-US" dirty="0"/>
              <a:t>Essential plot information</a:t>
            </a:r>
            <a:endParaRPr lang="en-SG" dirty="0"/>
          </a:p>
          <a:p>
            <a:pPr lvl="1"/>
            <a:r>
              <a:rPr lang="en-US" dirty="0"/>
              <a:t>Key conflicts</a:t>
            </a:r>
            <a:endParaRPr lang="en-SG" dirty="0"/>
          </a:p>
          <a:p>
            <a:endParaRPr lang="en-US" sz="1400" dirty="0"/>
          </a:p>
        </p:txBody>
      </p:sp>
    </p:spTree>
    <p:extLst>
      <p:ext uri="{BB962C8B-B14F-4D97-AF65-F5344CB8AC3E}">
        <p14:creationId xmlns:p14="http://schemas.microsoft.com/office/powerpoint/2010/main" val="182879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D80E2-A5F9-BE47-81DD-85778EA8FE72}"/>
              </a:ext>
            </a:extLst>
          </p:cNvPr>
          <p:cNvSpPr>
            <a:spLocks noGrp="1"/>
          </p:cNvSpPr>
          <p:nvPr>
            <p:ph type="title"/>
          </p:nvPr>
        </p:nvSpPr>
        <p:spPr/>
        <p:txBody>
          <a:bodyPr/>
          <a:lstStyle/>
          <a:p>
            <a:r>
              <a:rPr lang="en-US" dirty="0"/>
              <a:t>What else?</a:t>
            </a:r>
          </a:p>
        </p:txBody>
      </p:sp>
      <p:sp>
        <p:nvSpPr>
          <p:cNvPr id="3" name="Subtitle 2">
            <a:extLst>
              <a:ext uri="{FF2B5EF4-FFF2-40B4-BE49-F238E27FC236}">
                <a16:creationId xmlns:a16="http://schemas.microsoft.com/office/drawing/2014/main" id="{26190B02-AD71-3B42-9F20-6655DF46BB3F}"/>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68B94EC5-84E2-D94A-BB92-C93EF18B4175}"/>
              </a:ext>
            </a:extLst>
          </p:cNvPr>
          <p:cNvSpPr>
            <a:spLocks noGrp="1"/>
          </p:cNvSpPr>
          <p:nvPr>
            <p:ph type="body" idx="2"/>
          </p:nvPr>
        </p:nvSpPr>
        <p:spPr/>
        <p:txBody>
          <a:bodyPr/>
          <a:lstStyle/>
          <a:p>
            <a:r>
              <a:rPr lang="en-US" dirty="0"/>
              <a:t>Fill out the sheet on </a:t>
            </a:r>
            <a:r>
              <a:rPr lang="en-US" dirty="0">
                <a:hlinkClick r:id="rId2"/>
              </a:rPr>
              <a:t>this </a:t>
            </a:r>
            <a:r>
              <a:rPr lang="en-US" i="1" dirty="0" err="1">
                <a:hlinkClick r:id="rId2"/>
              </a:rPr>
              <a:t>InThinking</a:t>
            </a:r>
            <a:r>
              <a:rPr lang="en-US" i="1" dirty="0">
                <a:hlinkClick r:id="rId2"/>
              </a:rPr>
              <a:t> </a:t>
            </a:r>
            <a:r>
              <a:rPr lang="en-US" dirty="0">
                <a:hlinkClick r:id="rId2"/>
              </a:rPr>
              <a:t>page</a:t>
            </a:r>
            <a:r>
              <a:rPr lang="en-US" dirty="0"/>
              <a:t>– It asks you for more detailed information about each literary work.</a:t>
            </a:r>
            <a:endParaRPr lang="en-SG" dirty="0"/>
          </a:p>
          <a:p>
            <a:pPr marL="114300" indent="0">
              <a:buNone/>
            </a:pPr>
            <a:endParaRPr lang="en-US" dirty="0"/>
          </a:p>
        </p:txBody>
      </p:sp>
    </p:spTree>
    <p:extLst>
      <p:ext uri="{BB962C8B-B14F-4D97-AF65-F5344CB8AC3E}">
        <p14:creationId xmlns:p14="http://schemas.microsoft.com/office/powerpoint/2010/main" val="151870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22B7E-2F2F-B94F-9E11-FCC4E41D8963}"/>
              </a:ext>
            </a:extLst>
          </p:cNvPr>
          <p:cNvSpPr>
            <a:spLocks noGrp="1"/>
          </p:cNvSpPr>
          <p:nvPr>
            <p:ph type="title"/>
          </p:nvPr>
        </p:nvSpPr>
        <p:spPr/>
        <p:txBody>
          <a:bodyPr/>
          <a:lstStyle/>
          <a:p>
            <a:r>
              <a:rPr lang="en-US" dirty="0"/>
              <a:t>What else?</a:t>
            </a:r>
          </a:p>
        </p:txBody>
      </p:sp>
      <p:sp>
        <p:nvSpPr>
          <p:cNvPr id="3" name="Subtitle 2">
            <a:extLst>
              <a:ext uri="{FF2B5EF4-FFF2-40B4-BE49-F238E27FC236}">
                <a16:creationId xmlns:a16="http://schemas.microsoft.com/office/drawing/2014/main" id="{50F552F9-6409-7F4B-AC68-899691D5D953}"/>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92A0E45B-D2EA-1041-84AC-A2A1768B572C}"/>
              </a:ext>
            </a:extLst>
          </p:cNvPr>
          <p:cNvSpPr>
            <a:spLocks noGrp="1"/>
          </p:cNvSpPr>
          <p:nvPr>
            <p:ph type="body" idx="2"/>
          </p:nvPr>
        </p:nvSpPr>
        <p:spPr/>
        <p:txBody>
          <a:bodyPr/>
          <a:lstStyle/>
          <a:p>
            <a:r>
              <a:rPr lang="en-US" dirty="0"/>
              <a:t>Read model example Paper 2s on </a:t>
            </a:r>
            <a:r>
              <a:rPr lang="en-US" i="1" dirty="0" err="1"/>
              <a:t>InThinking</a:t>
            </a:r>
            <a:r>
              <a:rPr lang="en-US" dirty="0"/>
              <a:t> or given out by your teacher.  Compare and contrast your writing to their writing.  Pick 1 or 2 things to focus on and improve.</a:t>
            </a:r>
            <a:endParaRPr lang="en-SG" dirty="0"/>
          </a:p>
          <a:p>
            <a:endParaRPr lang="en-US" dirty="0"/>
          </a:p>
        </p:txBody>
      </p:sp>
    </p:spTree>
    <p:extLst>
      <p:ext uri="{BB962C8B-B14F-4D97-AF65-F5344CB8AC3E}">
        <p14:creationId xmlns:p14="http://schemas.microsoft.com/office/powerpoint/2010/main" val="2284796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DF607-386B-B143-92BF-16BA66E44544}"/>
              </a:ext>
            </a:extLst>
          </p:cNvPr>
          <p:cNvSpPr>
            <a:spLocks noGrp="1"/>
          </p:cNvSpPr>
          <p:nvPr>
            <p:ph type="title"/>
          </p:nvPr>
        </p:nvSpPr>
        <p:spPr/>
        <p:txBody>
          <a:bodyPr/>
          <a:lstStyle/>
          <a:p>
            <a:r>
              <a:rPr lang="en-US" dirty="0"/>
              <a:t>What else?</a:t>
            </a:r>
          </a:p>
        </p:txBody>
      </p:sp>
      <p:sp>
        <p:nvSpPr>
          <p:cNvPr id="3" name="Subtitle 2">
            <a:extLst>
              <a:ext uri="{FF2B5EF4-FFF2-40B4-BE49-F238E27FC236}">
                <a16:creationId xmlns:a16="http://schemas.microsoft.com/office/drawing/2014/main" id="{AAEB1BD9-AE2B-1F41-95D7-DD3DD69F7B7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4F23C599-F4B6-7346-9C7B-952A9C825371}"/>
              </a:ext>
            </a:extLst>
          </p:cNvPr>
          <p:cNvSpPr>
            <a:spLocks noGrp="1"/>
          </p:cNvSpPr>
          <p:nvPr>
            <p:ph type="body" idx="2"/>
          </p:nvPr>
        </p:nvSpPr>
        <p:spPr/>
        <p:txBody>
          <a:bodyPr/>
          <a:lstStyle/>
          <a:p>
            <a:r>
              <a:rPr lang="en-US" dirty="0"/>
              <a:t>Test yourself!  We suggest 4 ways to do this!  See the next slides.</a:t>
            </a:r>
            <a:endParaRPr lang="en-SG" dirty="0"/>
          </a:p>
          <a:p>
            <a:endParaRPr lang="en-US" dirty="0"/>
          </a:p>
        </p:txBody>
      </p:sp>
    </p:spTree>
    <p:extLst>
      <p:ext uri="{BB962C8B-B14F-4D97-AF65-F5344CB8AC3E}">
        <p14:creationId xmlns:p14="http://schemas.microsoft.com/office/powerpoint/2010/main" val="1696617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242F1-FA03-3F48-A1A2-B2B224DFBA11}"/>
              </a:ext>
            </a:extLst>
          </p:cNvPr>
          <p:cNvSpPr>
            <a:spLocks noGrp="1"/>
          </p:cNvSpPr>
          <p:nvPr>
            <p:ph type="title"/>
          </p:nvPr>
        </p:nvSpPr>
        <p:spPr/>
        <p:txBody>
          <a:bodyPr/>
          <a:lstStyle/>
          <a:p>
            <a:r>
              <a:rPr lang="en-US" dirty="0"/>
              <a:t>How do I test myself?</a:t>
            </a:r>
          </a:p>
        </p:txBody>
      </p:sp>
      <p:sp>
        <p:nvSpPr>
          <p:cNvPr id="3" name="Subtitle 2">
            <a:extLst>
              <a:ext uri="{FF2B5EF4-FFF2-40B4-BE49-F238E27FC236}">
                <a16:creationId xmlns:a16="http://schemas.microsoft.com/office/drawing/2014/main" id="{BBCBA5CE-FA58-4C42-9A67-86F5A855AE12}"/>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537CF850-913E-8544-A627-1D50E99CA80F}"/>
              </a:ext>
            </a:extLst>
          </p:cNvPr>
          <p:cNvSpPr>
            <a:spLocks noGrp="1"/>
          </p:cNvSpPr>
          <p:nvPr>
            <p:ph type="body" idx="2"/>
          </p:nvPr>
        </p:nvSpPr>
        <p:spPr/>
        <p:txBody>
          <a:bodyPr/>
          <a:lstStyle/>
          <a:p>
            <a:r>
              <a:rPr lang="en-SG" sz="1200" dirty="0"/>
              <a:t>Write a full practice Paper 2 (or more) under timed exam conditions.  See what you are capable of doing/accomplishing.  Self-assess or peer-assess the essay.  Set 1-2 goals/targets for improvement.</a:t>
            </a:r>
          </a:p>
          <a:p>
            <a:endParaRPr lang="en-SG" sz="1200" dirty="0"/>
          </a:p>
          <a:p>
            <a:pPr marL="114300" indent="0">
              <a:buNone/>
            </a:pPr>
            <a:r>
              <a:rPr lang="en-SG" sz="1200" dirty="0"/>
              <a:t>  </a:t>
            </a:r>
          </a:p>
          <a:p>
            <a:r>
              <a:rPr lang="en-US" sz="1200" dirty="0"/>
              <a:t> Test yourself in terms of your basic content knowledge of the literary works.  This includes all the information in the first two bullet points.  But, you must actually </a:t>
            </a:r>
            <a:r>
              <a:rPr lang="en-US" sz="1200" i="1" dirty="0"/>
              <a:t>test</a:t>
            </a:r>
            <a:r>
              <a:rPr lang="en-US" sz="1200" dirty="0"/>
              <a:t> yourself.  You can’t re-read notes.  Instead, can you give the correct information on a blank piece of paper?  That alone will prove if you know the basics or not!</a:t>
            </a:r>
            <a:endParaRPr lang="en-SG" sz="1200" dirty="0"/>
          </a:p>
          <a:p>
            <a:endParaRPr lang="en-SG" sz="1200" dirty="0"/>
          </a:p>
          <a:p>
            <a:endParaRPr lang="en-US" sz="1200" dirty="0"/>
          </a:p>
        </p:txBody>
      </p:sp>
    </p:spTree>
    <p:extLst>
      <p:ext uri="{BB962C8B-B14F-4D97-AF65-F5344CB8AC3E}">
        <p14:creationId xmlns:p14="http://schemas.microsoft.com/office/powerpoint/2010/main" val="913734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52DE0-2DF6-AB47-AD71-A3A0C8246495}"/>
              </a:ext>
            </a:extLst>
          </p:cNvPr>
          <p:cNvSpPr>
            <a:spLocks noGrp="1"/>
          </p:cNvSpPr>
          <p:nvPr>
            <p:ph type="title"/>
          </p:nvPr>
        </p:nvSpPr>
        <p:spPr/>
        <p:txBody>
          <a:bodyPr/>
          <a:lstStyle/>
          <a:p>
            <a:r>
              <a:rPr lang="en-US" dirty="0"/>
              <a:t>What are the other two ways to test myself?</a:t>
            </a:r>
          </a:p>
        </p:txBody>
      </p:sp>
      <p:sp>
        <p:nvSpPr>
          <p:cNvPr id="3" name="Subtitle 2">
            <a:extLst>
              <a:ext uri="{FF2B5EF4-FFF2-40B4-BE49-F238E27FC236}">
                <a16:creationId xmlns:a16="http://schemas.microsoft.com/office/drawing/2014/main" id="{BDEE4A82-F32D-6547-AB50-F3554D9DFEAF}"/>
              </a:ext>
            </a:extLst>
          </p:cNvPr>
          <p:cNvSpPr>
            <a:spLocks noGrp="1"/>
          </p:cNvSpPr>
          <p:nvPr>
            <p:ph type="subTitle" idx="1"/>
          </p:nvPr>
        </p:nvSpPr>
        <p:spPr/>
        <p:txBody>
          <a:bodyPr/>
          <a:lstStyle/>
          <a:p>
            <a:endParaRPr lang="en-US" dirty="0"/>
          </a:p>
        </p:txBody>
      </p:sp>
      <p:sp>
        <p:nvSpPr>
          <p:cNvPr id="4" name="Text Placeholder 3">
            <a:extLst>
              <a:ext uri="{FF2B5EF4-FFF2-40B4-BE49-F238E27FC236}">
                <a16:creationId xmlns:a16="http://schemas.microsoft.com/office/drawing/2014/main" id="{7D273089-D66E-6B43-B096-BB2EA0D75EAF}"/>
              </a:ext>
            </a:extLst>
          </p:cNvPr>
          <p:cNvSpPr>
            <a:spLocks noGrp="1"/>
          </p:cNvSpPr>
          <p:nvPr>
            <p:ph type="body" idx="2"/>
          </p:nvPr>
        </p:nvSpPr>
        <p:spPr>
          <a:xfrm>
            <a:off x="4939500" y="512379"/>
            <a:ext cx="3837000" cy="3906921"/>
          </a:xfrm>
        </p:spPr>
        <p:txBody>
          <a:bodyPr/>
          <a:lstStyle/>
          <a:p>
            <a:r>
              <a:rPr lang="en-US" sz="900" dirty="0"/>
              <a:t>Memorize key moments or short quotations from the literary works.  Be able to contextualize them, if necessary.  But memorizing quotations is a tricky beast!  Just because you memorized “Reputation, reputation, reputation! O, I have lost my reputation! I have lost the immortal part of myself, and what remains is bestial” doesn’t mean you can do anything purposeful with it!  Poorly chosen quotations do not add value to an essay and using direct quotations from the works is </a:t>
            </a:r>
            <a:r>
              <a:rPr lang="en-US" sz="900" i="1" dirty="0"/>
              <a:t>not </a:t>
            </a:r>
            <a:r>
              <a:rPr lang="en-US" sz="900" dirty="0"/>
              <a:t>an explicit requirement of this exam.  It’s not in the marking criteria.</a:t>
            </a:r>
          </a:p>
          <a:p>
            <a:endParaRPr lang="en-US" sz="900" dirty="0"/>
          </a:p>
          <a:p>
            <a:pPr marL="114300" indent="0">
              <a:buNone/>
            </a:pPr>
            <a:endParaRPr lang="en-US" sz="900" dirty="0"/>
          </a:p>
          <a:p>
            <a:r>
              <a:rPr lang="en-SG" sz="900" dirty="0"/>
              <a:t>Memorize the definitions of key literary features (just like you would memorize parts of a cell for Biology) —dramatic irony, staging, character or characterization, setting, theme, conflict, point of view, narrative structure and narrative voice, tone, symbolism, connotation, denotation, imagery, figurative language….But just because you memorized these terms doesn’t mean you can do anything with them!  Still, knowing how to use the academic language of our subject area can – if done well – heighten your close language analysis.</a:t>
            </a:r>
          </a:p>
          <a:p>
            <a:endParaRPr lang="en-SG" sz="900" dirty="0"/>
          </a:p>
          <a:p>
            <a:endParaRPr lang="en-US" sz="900" dirty="0"/>
          </a:p>
        </p:txBody>
      </p:sp>
    </p:spTree>
    <p:extLst>
      <p:ext uri="{BB962C8B-B14F-4D97-AF65-F5344CB8AC3E}">
        <p14:creationId xmlns:p14="http://schemas.microsoft.com/office/powerpoint/2010/main" val="608083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DFAFD-D6FF-AF4D-AAAC-229BCE6BB5E0}"/>
              </a:ext>
            </a:extLst>
          </p:cNvPr>
          <p:cNvSpPr>
            <a:spLocks noGrp="1"/>
          </p:cNvSpPr>
          <p:nvPr>
            <p:ph type="title"/>
          </p:nvPr>
        </p:nvSpPr>
        <p:spPr/>
        <p:txBody>
          <a:bodyPr/>
          <a:lstStyle/>
          <a:p>
            <a:r>
              <a:rPr lang="en-US" dirty="0"/>
              <a:t>Is there anything else I can do?</a:t>
            </a:r>
          </a:p>
        </p:txBody>
      </p:sp>
      <p:sp>
        <p:nvSpPr>
          <p:cNvPr id="3" name="Subtitle 2">
            <a:extLst>
              <a:ext uri="{FF2B5EF4-FFF2-40B4-BE49-F238E27FC236}">
                <a16:creationId xmlns:a16="http://schemas.microsoft.com/office/drawing/2014/main" id="{4AD26C8E-D825-BA4D-96B7-D5CD093B159D}"/>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D4B6044-8566-B943-9E33-18ACFEF9919D}"/>
              </a:ext>
            </a:extLst>
          </p:cNvPr>
          <p:cNvSpPr>
            <a:spLocks noGrp="1"/>
          </p:cNvSpPr>
          <p:nvPr>
            <p:ph type="body" idx="2"/>
          </p:nvPr>
        </p:nvSpPr>
        <p:spPr>
          <a:xfrm>
            <a:off x="4939500" y="94593"/>
            <a:ext cx="3837000" cy="4324707"/>
          </a:xfrm>
        </p:spPr>
        <p:txBody>
          <a:bodyPr/>
          <a:lstStyle/>
          <a:p>
            <a:pPr marL="114300" indent="0">
              <a:buNone/>
            </a:pPr>
            <a:r>
              <a:rPr lang="en-US" sz="1200" dirty="0"/>
              <a:t>Of course!  You should be doing some or all of the following:</a:t>
            </a:r>
          </a:p>
          <a:p>
            <a:pPr marL="114300" indent="0">
              <a:buNone/>
            </a:pPr>
            <a:endParaRPr lang="en-US" sz="1200" dirty="0"/>
          </a:p>
          <a:p>
            <a:pPr lvl="0"/>
            <a:r>
              <a:rPr lang="en-US" sz="1200" dirty="0"/>
              <a:t>Mark up and annotate example Paper 2 questions.  Get comfortable with the types of questions the IB may ask in the exam.</a:t>
            </a:r>
            <a:endParaRPr lang="en-SG" sz="1200" dirty="0"/>
          </a:p>
          <a:p>
            <a:pPr marL="114300" indent="0">
              <a:buNone/>
            </a:pPr>
            <a:r>
              <a:rPr lang="en-SG" sz="1200" dirty="0"/>
              <a:t> </a:t>
            </a:r>
          </a:p>
          <a:p>
            <a:pPr lvl="0"/>
            <a:r>
              <a:rPr lang="en-US" sz="1200" dirty="0"/>
              <a:t>Outline and write a thesis statement from past examination questions.</a:t>
            </a:r>
            <a:endParaRPr lang="en-SG" sz="1200" dirty="0"/>
          </a:p>
          <a:p>
            <a:pPr marL="114300" indent="0">
              <a:buNone/>
            </a:pPr>
            <a:endParaRPr lang="en-SG" sz="1200" dirty="0"/>
          </a:p>
          <a:p>
            <a:pPr lvl="0"/>
            <a:r>
              <a:rPr lang="en-US" sz="1200" dirty="0"/>
              <a:t>Write a body paragraph for a paper 2 making sure to answer the question, connect to literary features and discuss the author’s purpose.</a:t>
            </a:r>
            <a:endParaRPr lang="en-SG" sz="1200" dirty="0"/>
          </a:p>
          <a:p>
            <a:pPr marL="114300" indent="0">
              <a:buNone/>
            </a:pPr>
            <a:endParaRPr lang="en-SG" sz="1200" dirty="0"/>
          </a:p>
          <a:p>
            <a:pPr lvl="0"/>
            <a:r>
              <a:rPr lang="en-US" sz="1200" dirty="0"/>
              <a:t>Read widely and wildly for pleasure.</a:t>
            </a:r>
            <a:endParaRPr lang="en-SG" sz="1200" dirty="0"/>
          </a:p>
          <a:p>
            <a:pPr marL="114300" indent="0">
              <a:buNone/>
            </a:pPr>
            <a:r>
              <a:rPr lang="en-US" sz="1200" dirty="0"/>
              <a:t> </a:t>
            </a:r>
            <a:endParaRPr lang="en-SG"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3075046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6"/>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I have more questions.  Where can I find answers?</a:t>
            </a:r>
            <a:endParaRPr dirty="0"/>
          </a:p>
        </p:txBody>
      </p:sp>
      <p:sp>
        <p:nvSpPr>
          <p:cNvPr id="254" name="Google Shape;254;p46"/>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55" name="Google Shape;255;p46"/>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dirty="0"/>
              <a:t>Ask your teacher!  They are super knowledgeable about the course!</a:t>
            </a:r>
            <a:endParaRPr lang="en-US" dirty="0"/>
          </a:p>
          <a:p>
            <a:pPr marL="457200" lvl="0" indent="-342900" algn="l" rtl="0">
              <a:spcBef>
                <a:spcPts val="0"/>
              </a:spcBef>
              <a:spcAft>
                <a:spcPts val="0"/>
              </a:spcAft>
              <a:buSzPts val="1800"/>
              <a:buChar char="●"/>
            </a:pPr>
            <a:endParaRPr lang="en-US" dirty="0"/>
          </a:p>
          <a:p>
            <a:pPr marL="457200" lvl="0" indent="-342900" algn="l" rtl="0">
              <a:spcBef>
                <a:spcPts val="0"/>
              </a:spcBef>
              <a:spcAft>
                <a:spcPts val="0"/>
              </a:spcAft>
              <a:buSzPts val="1800"/>
              <a:buChar char="●"/>
            </a:pPr>
            <a:r>
              <a:rPr lang="en-US" dirty="0"/>
              <a:t>The “For Students” section of </a:t>
            </a:r>
            <a:r>
              <a:rPr lang="en-US" i="1" dirty="0" err="1"/>
              <a:t>InThinking</a:t>
            </a:r>
            <a:r>
              <a:rPr lang="en-US" dirty="0"/>
              <a:t> also has a wealth of information to support you in the process!</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A6089-7D27-824B-9E3E-C3AE382DA343}"/>
              </a:ext>
            </a:extLst>
          </p:cNvPr>
          <p:cNvSpPr>
            <a:spLocks noGrp="1"/>
          </p:cNvSpPr>
          <p:nvPr>
            <p:ph type="title"/>
          </p:nvPr>
        </p:nvSpPr>
        <p:spPr/>
        <p:txBody>
          <a:bodyPr/>
          <a:lstStyle/>
          <a:p>
            <a:r>
              <a:rPr lang="en-US" dirty="0"/>
              <a:t>What kind of exam is it?</a:t>
            </a:r>
          </a:p>
        </p:txBody>
      </p:sp>
      <p:sp>
        <p:nvSpPr>
          <p:cNvPr id="3" name="Subtitle 2">
            <a:extLst>
              <a:ext uri="{FF2B5EF4-FFF2-40B4-BE49-F238E27FC236}">
                <a16:creationId xmlns:a16="http://schemas.microsoft.com/office/drawing/2014/main" id="{9F41B049-8C0F-694B-95AB-1B9695F6D7F3}"/>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A88F66DC-D072-4340-AADC-6CF4B9B50E2B}"/>
              </a:ext>
            </a:extLst>
          </p:cNvPr>
          <p:cNvSpPr>
            <a:spLocks noGrp="1"/>
          </p:cNvSpPr>
          <p:nvPr>
            <p:ph type="body" idx="2"/>
          </p:nvPr>
        </p:nvSpPr>
        <p:spPr>
          <a:xfrm>
            <a:off x="4939500" y="-325315"/>
            <a:ext cx="3837000" cy="6005146"/>
          </a:xfrm>
        </p:spPr>
        <p:txBody>
          <a:bodyPr/>
          <a:lstStyle/>
          <a:p>
            <a:r>
              <a:rPr lang="en-US" dirty="0"/>
              <a:t>It is an exam in which you write a comparative essay.</a:t>
            </a:r>
          </a:p>
          <a:p>
            <a:pPr marL="114300" indent="0">
              <a:buNone/>
            </a:pPr>
            <a:endParaRPr lang="en-US" dirty="0"/>
          </a:p>
          <a:p>
            <a:r>
              <a:rPr lang="en-US" dirty="0"/>
              <a:t>The exam has four questions.  You answer one of the four questions basing your answer on two literary works you have studied in the course.</a:t>
            </a:r>
          </a:p>
          <a:p>
            <a:pPr marL="114300" indent="0">
              <a:buNone/>
            </a:pPr>
            <a:endParaRPr lang="en-US" dirty="0"/>
          </a:p>
          <a:p>
            <a:r>
              <a:rPr lang="en-US" dirty="0"/>
              <a:t>You cannot use a literary work you have already used for your IO or your HLE.  </a:t>
            </a:r>
          </a:p>
          <a:p>
            <a:endParaRPr lang="en-US" dirty="0"/>
          </a:p>
          <a:p>
            <a:pPr marL="114300" indent="0">
              <a:buNone/>
            </a:pPr>
            <a:endParaRPr lang="en-US" dirty="0"/>
          </a:p>
        </p:txBody>
      </p:sp>
    </p:spTree>
    <p:extLst>
      <p:ext uri="{BB962C8B-B14F-4D97-AF65-F5344CB8AC3E}">
        <p14:creationId xmlns:p14="http://schemas.microsoft.com/office/powerpoint/2010/main" val="4076390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8"/>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How will I be graded?</a:t>
            </a:r>
            <a:endParaRPr/>
          </a:p>
        </p:txBody>
      </p:sp>
      <p:sp>
        <p:nvSpPr>
          <p:cNvPr id="133" name="Google Shape;133;p28"/>
          <p:cNvSpPr txBox="1">
            <a:spLocks noGrp="1"/>
          </p:cNvSpPr>
          <p:nvPr>
            <p:ph type="body" idx="2"/>
          </p:nvPr>
        </p:nvSpPr>
        <p:spPr>
          <a:xfrm>
            <a:off x="4939500" y="416825"/>
            <a:ext cx="3837000" cy="4002600"/>
          </a:xfrm>
          <a:prstGeom prst="rect">
            <a:avLst/>
          </a:prstGeom>
          <a:noFill/>
          <a:ln>
            <a:noFill/>
          </a:ln>
        </p:spPr>
        <p:txBody>
          <a:bodyPr spcFirstLastPara="1" wrap="square" lIns="91425" tIns="91425" rIns="91425" bIns="91425" anchor="ctr" anchorCtr="0">
            <a:noAutofit/>
          </a:bodyPr>
          <a:lstStyle/>
          <a:p>
            <a:pPr marL="457200" lvl="0" indent="-342900" algn="l" rtl="0">
              <a:lnSpc>
                <a:spcPct val="115000"/>
              </a:lnSpc>
              <a:spcBef>
                <a:spcPts val="0"/>
              </a:spcBef>
              <a:spcAft>
                <a:spcPts val="0"/>
              </a:spcAft>
              <a:buSzPts val="1800"/>
              <a:buChar char="●"/>
            </a:pPr>
            <a:r>
              <a:rPr lang="en" dirty="0"/>
              <a:t>At SL and HL, you are graded using the same 4 criterion.  Criterion A and B are worth 10 points each.  Criterion C and D are worth 5 points each.  The exam is out of 30 points total.</a:t>
            </a:r>
          </a:p>
          <a:p>
            <a:pPr marL="457200" lvl="0" indent="-342900" algn="l" rtl="0">
              <a:lnSpc>
                <a:spcPct val="115000"/>
              </a:lnSpc>
              <a:spcBef>
                <a:spcPts val="0"/>
              </a:spcBef>
              <a:spcAft>
                <a:spcPts val="0"/>
              </a:spcAft>
              <a:buSzPts val="1800"/>
              <a:buChar char="●"/>
            </a:pPr>
            <a:endParaRPr lang="en" dirty="0"/>
          </a:p>
          <a:p>
            <a:pPr marL="114300" lvl="0" indent="0" algn="l" rtl="0">
              <a:lnSpc>
                <a:spcPct val="115000"/>
              </a:lnSpc>
              <a:spcBef>
                <a:spcPts val="0"/>
              </a:spcBef>
              <a:spcAft>
                <a:spcPts val="0"/>
              </a:spcAft>
              <a:buSzPts val="1800"/>
              <a:buNone/>
            </a:pPr>
            <a:r>
              <a:rPr lang="en" dirty="0"/>
              <a:t>They 4 criterion are: </a:t>
            </a:r>
            <a:endParaRPr dirty="0"/>
          </a:p>
          <a:p>
            <a:pPr marL="914400" lvl="1" indent="-317500" algn="l" rtl="0">
              <a:lnSpc>
                <a:spcPct val="115000"/>
              </a:lnSpc>
              <a:spcBef>
                <a:spcPts val="0"/>
              </a:spcBef>
              <a:spcAft>
                <a:spcPts val="0"/>
              </a:spcAft>
              <a:buSzPts val="1400"/>
              <a:buChar char="○"/>
            </a:pPr>
            <a:r>
              <a:rPr lang="en" dirty="0"/>
              <a:t>Knowledge, understanding and interpretation</a:t>
            </a:r>
            <a:endParaRPr dirty="0"/>
          </a:p>
          <a:p>
            <a:pPr marL="914400" lvl="1" indent="-317500" algn="l" rtl="0">
              <a:lnSpc>
                <a:spcPct val="115000"/>
              </a:lnSpc>
              <a:spcBef>
                <a:spcPts val="0"/>
              </a:spcBef>
              <a:spcAft>
                <a:spcPts val="0"/>
              </a:spcAft>
              <a:buSzPts val="1400"/>
              <a:buChar char="○"/>
            </a:pPr>
            <a:r>
              <a:rPr lang="en" dirty="0"/>
              <a:t>Analysis and evaluation</a:t>
            </a:r>
            <a:endParaRPr dirty="0"/>
          </a:p>
          <a:p>
            <a:pPr marL="914400" lvl="1" indent="-317500" algn="l" rtl="0">
              <a:lnSpc>
                <a:spcPct val="115000"/>
              </a:lnSpc>
              <a:spcBef>
                <a:spcPts val="0"/>
              </a:spcBef>
              <a:spcAft>
                <a:spcPts val="0"/>
              </a:spcAft>
              <a:buSzPts val="1400"/>
              <a:buChar char="○"/>
            </a:pPr>
            <a:r>
              <a:rPr lang="en" dirty="0"/>
              <a:t>Focus and organization</a:t>
            </a:r>
          </a:p>
          <a:p>
            <a:pPr marL="914400" lvl="1" indent="-317500" algn="l" rtl="0">
              <a:lnSpc>
                <a:spcPct val="115000"/>
              </a:lnSpc>
              <a:spcBef>
                <a:spcPts val="0"/>
              </a:spcBef>
              <a:spcAft>
                <a:spcPts val="0"/>
              </a:spcAft>
              <a:buSzPts val="1400"/>
              <a:buChar char="○"/>
            </a:pPr>
            <a:r>
              <a:rPr lang="en" dirty="0"/>
              <a:t>Language</a:t>
            </a:r>
            <a:endParaRPr dirty="0"/>
          </a:p>
          <a:p>
            <a:pPr marL="285750" indent="-285750">
              <a:spcBef>
                <a:spcPts val="1600"/>
              </a:spcBef>
              <a:spcAft>
                <a:spcPts val="1600"/>
              </a:spcAft>
            </a:pPr>
            <a:r>
              <a:rPr lang="en-US" dirty="0"/>
              <a:t>.</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9"/>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dirty="0"/>
              <a:t>How much is Paper 2 worth?</a:t>
            </a:r>
            <a:endParaRPr dirty="0"/>
          </a:p>
        </p:txBody>
      </p:sp>
      <p:sp>
        <p:nvSpPr>
          <p:cNvPr id="139" name="Google Shape;139;p29"/>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p>
            <a:pPr marL="457200" lvl="0" indent="-342900" algn="l" rtl="0">
              <a:lnSpc>
                <a:spcPct val="115000"/>
              </a:lnSpc>
              <a:spcBef>
                <a:spcPts val="0"/>
              </a:spcBef>
              <a:spcAft>
                <a:spcPts val="0"/>
              </a:spcAft>
              <a:buSzPts val="1800"/>
              <a:buChar char="●"/>
            </a:pPr>
            <a:r>
              <a:rPr lang="en" dirty="0"/>
              <a:t>For SL students, Paper 2 is worth </a:t>
            </a:r>
            <a:r>
              <a:rPr lang="en" b="1" dirty="0"/>
              <a:t>35%</a:t>
            </a:r>
            <a:r>
              <a:rPr lang="en" dirty="0"/>
              <a:t> of your final IB grade.</a:t>
            </a:r>
          </a:p>
          <a:p>
            <a:pPr marL="457200" lvl="0" indent="-342900" algn="l" rtl="0">
              <a:lnSpc>
                <a:spcPct val="115000"/>
              </a:lnSpc>
              <a:spcBef>
                <a:spcPts val="0"/>
              </a:spcBef>
              <a:spcAft>
                <a:spcPts val="0"/>
              </a:spcAft>
              <a:buSzPts val="1800"/>
              <a:buChar char="●"/>
            </a:pPr>
            <a:endParaRPr lang="en" dirty="0"/>
          </a:p>
          <a:p>
            <a:pPr marL="457200" lvl="0" indent="-342900" algn="l" rtl="0">
              <a:lnSpc>
                <a:spcPct val="115000"/>
              </a:lnSpc>
              <a:spcBef>
                <a:spcPts val="0"/>
              </a:spcBef>
              <a:spcAft>
                <a:spcPts val="0"/>
              </a:spcAft>
              <a:buSzPts val="1800"/>
              <a:buChar char="●"/>
            </a:pPr>
            <a:r>
              <a:rPr lang="en" dirty="0"/>
              <a:t>For HL students, Paper 2 is worth </a:t>
            </a:r>
            <a:r>
              <a:rPr lang="en" b="1" dirty="0"/>
              <a:t>25% </a:t>
            </a:r>
            <a:r>
              <a:rPr lang="en" dirty="0"/>
              <a:t>of your final IB grade.</a:t>
            </a:r>
            <a:endParaRPr dirty="0"/>
          </a:p>
          <a:p>
            <a:pPr marL="0" lvl="0" indent="0" algn="l" rtl="0">
              <a:lnSpc>
                <a:spcPct val="115000"/>
              </a:lnSpc>
              <a:spcBef>
                <a:spcPts val="1600"/>
              </a:spcBef>
              <a:spcAft>
                <a:spcPts val="1600"/>
              </a:spcAft>
              <a:buSzPts val="1800"/>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07D4C-E090-214C-8D86-293E7D75589A}"/>
              </a:ext>
            </a:extLst>
          </p:cNvPr>
          <p:cNvSpPr>
            <a:spLocks noGrp="1"/>
          </p:cNvSpPr>
          <p:nvPr>
            <p:ph type="title"/>
          </p:nvPr>
        </p:nvSpPr>
        <p:spPr/>
        <p:txBody>
          <a:bodyPr/>
          <a:lstStyle/>
          <a:p>
            <a:r>
              <a:rPr lang="en-US" dirty="0"/>
              <a:t>Can I write about anything?</a:t>
            </a:r>
          </a:p>
        </p:txBody>
      </p:sp>
      <p:sp>
        <p:nvSpPr>
          <p:cNvPr id="3" name="Subtitle 2">
            <a:extLst>
              <a:ext uri="{FF2B5EF4-FFF2-40B4-BE49-F238E27FC236}">
                <a16:creationId xmlns:a16="http://schemas.microsoft.com/office/drawing/2014/main" id="{F6BD6F04-F8DC-324B-B064-93C137371BDF}"/>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5F9976A-C1A4-4841-BCF8-AD2AA1D0BD65}"/>
              </a:ext>
            </a:extLst>
          </p:cNvPr>
          <p:cNvSpPr>
            <a:spLocks noGrp="1"/>
          </p:cNvSpPr>
          <p:nvPr>
            <p:ph type="body" idx="2"/>
          </p:nvPr>
        </p:nvSpPr>
        <p:spPr/>
        <p:txBody>
          <a:bodyPr/>
          <a:lstStyle/>
          <a:p>
            <a:r>
              <a:rPr lang="en-US" dirty="0"/>
              <a:t>No! You must answer one of the four questions!  </a:t>
            </a:r>
          </a:p>
          <a:p>
            <a:pPr marL="114300" indent="0">
              <a:buNone/>
            </a:pPr>
            <a:r>
              <a:rPr lang="en-US" dirty="0"/>
              <a:t> </a:t>
            </a:r>
          </a:p>
          <a:p>
            <a:r>
              <a:rPr lang="en-US" dirty="0"/>
              <a:t>And you must use two literary works you have studied as part of the course (and not used for the IO or HLE).</a:t>
            </a:r>
          </a:p>
        </p:txBody>
      </p:sp>
    </p:spTree>
    <p:extLst>
      <p:ext uri="{BB962C8B-B14F-4D97-AF65-F5344CB8AC3E}">
        <p14:creationId xmlns:p14="http://schemas.microsoft.com/office/powerpoint/2010/main" val="1225608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7A667-63E9-E046-8E87-D35C3CED9D1F}"/>
              </a:ext>
            </a:extLst>
          </p:cNvPr>
          <p:cNvSpPr>
            <a:spLocks noGrp="1"/>
          </p:cNvSpPr>
          <p:nvPr>
            <p:ph type="title"/>
          </p:nvPr>
        </p:nvSpPr>
        <p:spPr/>
        <p:txBody>
          <a:bodyPr/>
          <a:lstStyle/>
          <a:p>
            <a:r>
              <a:rPr lang="en-US" dirty="0"/>
              <a:t>Can you tell me more about the questions?</a:t>
            </a:r>
          </a:p>
        </p:txBody>
      </p:sp>
      <p:sp>
        <p:nvSpPr>
          <p:cNvPr id="3" name="Subtitle 2">
            <a:extLst>
              <a:ext uri="{FF2B5EF4-FFF2-40B4-BE49-F238E27FC236}">
                <a16:creationId xmlns:a16="http://schemas.microsoft.com/office/drawing/2014/main" id="{CC26D16A-A1DE-C440-BCE6-F865D10CDE67}"/>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48BD35D9-9E76-674E-BC76-D864F0A520CE}"/>
              </a:ext>
            </a:extLst>
          </p:cNvPr>
          <p:cNvSpPr>
            <a:spLocks noGrp="1"/>
          </p:cNvSpPr>
          <p:nvPr>
            <p:ph type="body" idx="2"/>
          </p:nvPr>
        </p:nvSpPr>
        <p:spPr/>
        <p:txBody>
          <a:bodyPr/>
          <a:lstStyle/>
          <a:p>
            <a:pPr marL="114300" indent="0">
              <a:buNone/>
            </a:pPr>
            <a:endParaRPr lang="en-US" sz="1100" dirty="0"/>
          </a:p>
          <a:p>
            <a:r>
              <a:rPr lang="en-US" sz="1100" dirty="0"/>
              <a:t>The IB has stated that “</a:t>
            </a:r>
            <a:r>
              <a:rPr lang="en-SG" sz="1100" dirty="0"/>
              <a:t>Paper 2 contains four questions of a general nature which require students to write a comparative essay referring to two works studied during the course” (42).</a:t>
            </a:r>
          </a:p>
          <a:p>
            <a:endParaRPr lang="en-SG" sz="1100" dirty="0"/>
          </a:p>
          <a:p>
            <a:pPr marL="114300" indent="0">
              <a:buNone/>
            </a:pPr>
            <a:endParaRPr lang="en-SG" sz="1100" dirty="0"/>
          </a:p>
          <a:p>
            <a:r>
              <a:rPr lang="en-SG" sz="1100" dirty="0"/>
              <a:t>They also say “The essay is written under examination conditions, without access to the studied works. Students will be expected to compare and contrast two of the works studied in relation to the question chosen. Attention should be paid to the relevance of the argument to the question chosen and to the appropriateness of the works selected by the student to address the question. Students are expected to make detailed reference to the works in their answer, but they are not expected to include quotations from them” (42 Language and Literature Guide).</a:t>
            </a:r>
          </a:p>
          <a:p>
            <a:endParaRPr lang="en-SG" sz="1000" dirty="0"/>
          </a:p>
          <a:p>
            <a:endParaRPr lang="en-US" sz="1000" dirty="0"/>
          </a:p>
        </p:txBody>
      </p:sp>
    </p:spTree>
    <p:extLst>
      <p:ext uri="{BB962C8B-B14F-4D97-AF65-F5344CB8AC3E}">
        <p14:creationId xmlns:p14="http://schemas.microsoft.com/office/powerpoint/2010/main" val="1850996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D29DF-C9D4-5247-9ED3-228AA56863D5}"/>
              </a:ext>
            </a:extLst>
          </p:cNvPr>
          <p:cNvSpPr>
            <a:spLocks noGrp="1"/>
          </p:cNvSpPr>
          <p:nvPr>
            <p:ph type="title"/>
          </p:nvPr>
        </p:nvSpPr>
        <p:spPr/>
        <p:txBody>
          <a:bodyPr/>
          <a:lstStyle/>
          <a:p>
            <a:r>
              <a:rPr lang="en-US" dirty="0"/>
              <a:t>Do you have any example questions?</a:t>
            </a:r>
          </a:p>
        </p:txBody>
      </p:sp>
      <p:sp>
        <p:nvSpPr>
          <p:cNvPr id="3" name="Subtitle 2">
            <a:extLst>
              <a:ext uri="{FF2B5EF4-FFF2-40B4-BE49-F238E27FC236}">
                <a16:creationId xmlns:a16="http://schemas.microsoft.com/office/drawing/2014/main" id="{2B754A8A-F4B9-F54F-B070-AD06012A397F}"/>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155441AD-E8E0-D041-88D2-729AE5F43BE7}"/>
              </a:ext>
            </a:extLst>
          </p:cNvPr>
          <p:cNvSpPr>
            <a:spLocks noGrp="1"/>
          </p:cNvSpPr>
          <p:nvPr>
            <p:ph type="body" idx="2"/>
          </p:nvPr>
        </p:nvSpPr>
        <p:spPr>
          <a:xfrm>
            <a:off x="4939500" y="724200"/>
            <a:ext cx="3837000" cy="4060634"/>
          </a:xfrm>
        </p:spPr>
        <p:txBody>
          <a:bodyPr/>
          <a:lstStyle/>
          <a:p>
            <a:pPr marL="114300" indent="0">
              <a:buNone/>
            </a:pPr>
            <a:endParaRPr lang="en-US" dirty="0"/>
          </a:p>
          <a:p>
            <a:r>
              <a:rPr lang="en-SG" dirty="0"/>
              <a:t>Discuss the ways that writers have presented characters that feel alienated from their society in two of the works you have studied.</a:t>
            </a:r>
          </a:p>
          <a:p>
            <a:endParaRPr lang="en-SG" dirty="0"/>
          </a:p>
          <a:p>
            <a:pPr marL="114300" indent="0">
              <a:buNone/>
            </a:pPr>
            <a:endParaRPr lang="en-US" dirty="0"/>
          </a:p>
          <a:p>
            <a:r>
              <a:rPr lang="en-SG" dirty="0"/>
              <a:t>To what extent do the form and content of two works you have studied reflect the time and place in which they were written?</a:t>
            </a:r>
            <a:endParaRPr lang="en-US" dirty="0"/>
          </a:p>
        </p:txBody>
      </p:sp>
    </p:spTree>
    <p:extLst>
      <p:ext uri="{BB962C8B-B14F-4D97-AF65-F5344CB8AC3E}">
        <p14:creationId xmlns:p14="http://schemas.microsoft.com/office/powerpoint/2010/main" val="194303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52C10-8EE9-D34F-ADFA-4167DE9DF6E5}"/>
              </a:ext>
            </a:extLst>
          </p:cNvPr>
          <p:cNvSpPr>
            <a:spLocks noGrp="1"/>
          </p:cNvSpPr>
          <p:nvPr>
            <p:ph type="title"/>
          </p:nvPr>
        </p:nvSpPr>
        <p:spPr/>
        <p:txBody>
          <a:bodyPr/>
          <a:lstStyle/>
          <a:p>
            <a:r>
              <a:rPr lang="en-US" dirty="0"/>
              <a:t>What literary works may I use for this exam?</a:t>
            </a:r>
          </a:p>
        </p:txBody>
      </p:sp>
      <p:sp>
        <p:nvSpPr>
          <p:cNvPr id="3" name="Subtitle 2">
            <a:extLst>
              <a:ext uri="{FF2B5EF4-FFF2-40B4-BE49-F238E27FC236}">
                <a16:creationId xmlns:a16="http://schemas.microsoft.com/office/drawing/2014/main" id="{77E82027-66A7-124F-8042-D6674B85123C}"/>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C82D2AF3-E668-9246-8846-232DC0760E77}"/>
              </a:ext>
            </a:extLst>
          </p:cNvPr>
          <p:cNvSpPr>
            <a:spLocks noGrp="1"/>
          </p:cNvSpPr>
          <p:nvPr>
            <p:ph type="body" idx="2"/>
          </p:nvPr>
        </p:nvSpPr>
        <p:spPr>
          <a:xfrm>
            <a:off x="4939500" y="70338"/>
            <a:ext cx="3837000" cy="5266290"/>
          </a:xfrm>
        </p:spPr>
        <p:txBody>
          <a:bodyPr/>
          <a:lstStyle/>
          <a:p>
            <a:r>
              <a:rPr lang="en-US" sz="1400" dirty="0"/>
              <a:t>At SL, you have studied 4 literary works.  1 of the 4 was used for the IO.  You CANNOT use that one again.  That leaves you with 3.  You may use any 2 of those 3 literary works for Paper 2.</a:t>
            </a:r>
          </a:p>
          <a:p>
            <a:endParaRPr lang="en-US" sz="1400" dirty="0"/>
          </a:p>
          <a:p>
            <a:r>
              <a:rPr lang="en-US" sz="1400" dirty="0"/>
              <a:t>At HL, you have studied 6 literary works.  1 of the 6 was used for the IO.  1 of the 6 </a:t>
            </a:r>
            <a:r>
              <a:rPr lang="en-US" sz="1400" i="1" dirty="0"/>
              <a:t>may have been used</a:t>
            </a:r>
            <a:r>
              <a:rPr lang="en-US" sz="1400" dirty="0"/>
              <a:t> for the HLE.  That leaves you with 4 literary works (or 5 if you did not write about literature in the HLE).  You CANNOT use the literary work you did for the IO or for the HLE (if you wrote about literature).  As such, you may use any 4 (or 5) of the 6 literary works for Paper 2.</a:t>
            </a:r>
          </a:p>
          <a:p>
            <a:pPr marL="114300" indent="0">
              <a:buNone/>
            </a:pPr>
            <a:endParaRPr lang="en-US" dirty="0"/>
          </a:p>
          <a:p>
            <a:endParaRPr lang="en-US" dirty="0"/>
          </a:p>
        </p:txBody>
      </p:sp>
    </p:spTree>
    <p:extLst>
      <p:ext uri="{BB962C8B-B14F-4D97-AF65-F5344CB8AC3E}">
        <p14:creationId xmlns:p14="http://schemas.microsoft.com/office/powerpoint/2010/main" val="427350521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aper2" id="{065F3BEC-B17A-094E-A13A-8EBDF3C8F2CB}" vid="{7BF29DBE-3984-F142-8D1A-BF5EB31F3141}"/>
    </a:ext>
  </a:extLst>
</a:theme>
</file>

<file path=ppt/theme/theme2.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aper2" id="{065F3BEC-B17A-094E-A13A-8EBDF3C8F2CB}" vid="{9F9F6D30-E94C-5549-99B9-31016173CAA0}"/>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 Light</Template>
  <TotalTime>1437</TotalTime>
  <Words>2001</Words>
  <Application>Microsoft Macintosh PowerPoint</Application>
  <PresentationFormat>On-screen Show (16:9)</PresentationFormat>
  <Paragraphs>184</Paragraphs>
  <Slides>29</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Georgia</vt:lpstr>
      <vt:lpstr>Open Sans</vt:lpstr>
      <vt:lpstr>PT Sans Narrow</vt:lpstr>
      <vt:lpstr>Simple Light</vt:lpstr>
      <vt:lpstr>Tropic</vt:lpstr>
      <vt:lpstr>Language and Literature </vt:lpstr>
      <vt:lpstr>What is Paper 2?</vt:lpstr>
      <vt:lpstr>What kind of exam is it?</vt:lpstr>
      <vt:lpstr>How will I be graded?</vt:lpstr>
      <vt:lpstr>How much is Paper 2 worth?</vt:lpstr>
      <vt:lpstr>Can I write about anything?</vt:lpstr>
      <vt:lpstr>Can you tell me more about the questions?</vt:lpstr>
      <vt:lpstr>Do you have any example questions?</vt:lpstr>
      <vt:lpstr>What literary works may I use for this exam?</vt:lpstr>
      <vt:lpstr>So how do I organize my Paper 2?</vt:lpstr>
      <vt:lpstr>Can you tell me more?</vt:lpstr>
      <vt:lpstr>So, you haven’t answered my question: How do I organize it?</vt:lpstr>
      <vt:lpstr>Come on!  That’s it?  You won’t tell me how to write it?</vt:lpstr>
      <vt:lpstr>Will you tell me now?</vt:lpstr>
      <vt:lpstr>What is option 1?</vt:lpstr>
      <vt:lpstr>What is option 2?</vt:lpstr>
      <vt:lpstr>What is option 3?</vt:lpstr>
      <vt:lpstr>What is option 4?</vt:lpstr>
      <vt:lpstr>What is option 5?</vt:lpstr>
      <vt:lpstr>How long should Paper 2 be?</vt:lpstr>
      <vt:lpstr>Can you prepare in advance for Paper 2?</vt:lpstr>
      <vt:lpstr>So how do you prepare for Paper 2?</vt:lpstr>
      <vt:lpstr>What else?</vt:lpstr>
      <vt:lpstr>What else?</vt:lpstr>
      <vt:lpstr>What else?</vt:lpstr>
      <vt:lpstr>How do I test myself?</vt:lpstr>
      <vt:lpstr>What are the other two ways to test myself?</vt:lpstr>
      <vt:lpstr>Is there anything else I can do?</vt:lpstr>
      <vt:lpstr>I have more questions.  Where can I find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Literature </dc:title>
  <dc:creator>Microsoft Office User</dc:creator>
  <cp:lastModifiedBy>Microsoft Office User</cp:lastModifiedBy>
  <cp:revision>8</cp:revision>
  <dcterms:created xsi:type="dcterms:W3CDTF">2022-06-06T02:28:11Z</dcterms:created>
  <dcterms:modified xsi:type="dcterms:W3CDTF">2022-06-07T02:27:10Z</dcterms:modified>
</cp:coreProperties>
</file>